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9"/>
  </p:notesMasterIdLst>
  <p:handoutMasterIdLst>
    <p:handoutMasterId r:id="rId30"/>
  </p:handoutMasterIdLst>
  <p:sldIdLst>
    <p:sldId id="256" r:id="rId3"/>
    <p:sldId id="257" r:id="rId4"/>
    <p:sldId id="298" r:id="rId5"/>
    <p:sldId id="258" r:id="rId6"/>
    <p:sldId id="285" r:id="rId7"/>
    <p:sldId id="288" r:id="rId8"/>
    <p:sldId id="291" r:id="rId9"/>
    <p:sldId id="269" r:id="rId10"/>
    <p:sldId id="259" r:id="rId11"/>
    <p:sldId id="292" r:id="rId12"/>
    <p:sldId id="289" r:id="rId13"/>
    <p:sldId id="276" r:id="rId14"/>
    <p:sldId id="279" r:id="rId15"/>
    <p:sldId id="299" r:id="rId16"/>
    <p:sldId id="293" r:id="rId17"/>
    <p:sldId id="294" r:id="rId18"/>
    <p:sldId id="295" r:id="rId19"/>
    <p:sldId id="266" r:id="rId20"/>
    <p:sldId id="296" r:id="rId21"/>
    <p:sldId id="267" r:id="rId22"/>
    <p:sldId id="270" r:id="rId23"/>
    <p:sldId id="278" r:id="rId24"/>
    <p:sldId id="275" r:id="rId25"/>
    <p:sldId id="277" r:id="rId26"/>
    <p:sldId id="297" r:id="rId27"/>
    <p:sldId id="264"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B83BC-5206-441D-AE70-17EB106DF5DE}" v="319" dt="2018-12-11T17:21:15.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4209" tIns="47105" rIns="94209" bIns="47105" rtlCol="0"/>
          <a:lstStyle>
            <a:lvl1pPr algn="l">
              <a:defRPr sz="1200"/>
            </a:lvl1pPr>
          </a:lstStyle>
          <a:p>
            <a:endParaRPr lang="en-US"/>
          </a:p>
        </p:txBody>
      </p:sp>
      <p:sp>
        <p:nvSpPr>
          <p:cNvPr id="3" name="Date Placeholder 2"/>
          <p:cNvSpPr>
            <a:spLocks noGrp="1"/>
          </p:cNvSpPr>
          <p:nvPr>
            <p:ph type="dt" sz="quarter" idx="1"/>
          </p:nvPr>
        </p:nvSpPr>
        <p:spPr>
          <a:xfrm>
            <a:off x="4023094" y="0"/>
            <a:ext cx="3077739" cy="471055"/>
          </a:xfrm>
          <a:prstGeom prst="rect">
            <a:avLst/>
          </a:prstGeom>
        </p:spPr>
        <p:txBody>
          <a:bodyPr vert="horz" lIns="94209" tIns="47105" rIns="94209" bIns="47105" rtlCol="0"/>
          <a:lstStyle>
            <a:lvl1pPr algn="r">
              <a:defRPr sz="1200"/>
            </a:lvl1pPr>
          </a:lstStyle>
          <a:p>
            <a:fld id="{200BB233-3774-49E3-957A-2E616C7E57E6}" type="datetimeFigureOut">
              <a:rPr lang="en-US" smtClean="0"/>
              <a:pPr/>
              <a:t>12/17/2018</a:t>
            </a:fld>
            <a:endParaRPr lang="en-US"/>
          </a:p>
        </p:txBody>
      </p:sp>
      <p:sp>
        <p:nvSpPr>
          <p:cNvPr id="4" name="Footer Placeholder 3"/>
          <p:cNvSpPr>
            <a:spLocks noGrp="1"/>
          </p:cNvSpPr>
          <p:nvPr>
            <p:ph type="ftr" sz="quarter" idx="2"/>
          </p:nvPr>
        </p:nvSpPr>
        <p:spPr>
          <a:xfrm>
            <a:off x="1" y="8917423"/>
            <a:ext cx="3077739" cy="471054"/>
          </a:xfrm>
          <a:prstGeom prst="rect">
            <a:avLst/>
          </a:prstGeom>
        </p:spPr>
        <p:txBody>
          <a:bodyPr vert="horz" lIns="94209" tIns="47105" rIns="94209" bIns="47105"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3"/>
            <a:ext cx="3077739" cy="471054"/>
          </a:xfrm>
          <a:prstGeom prst="rect">
            <a:avLst/>
          </a:prstGeom>
        </p:spPr>
        <p:txBody>
          <a:bodyPr vert="horz" lIns="94209" tIns="47105" rIns="94209" bIns="47105" rtlCol="0" anchor="b"/>
          <a:lstStyle>
            <a:lvl1pPr algn="r">
              <a:defRPr sz="1200"/>
            </a:lvl1pPr>
          </a:lstStyle>
          <a:p>
            <a:fld id="{BA110AB4-DAA6-48A8-A144-1762FDD5EE43}" type="slidenum">
              <a:rPr lang="en-US" smtClean="0"/>
              <a:pPr/>
              <a:t>‹#›</a:t>
            </a:fld>
            <a:endParaRPr lang="en-US"/>
          </a:p>
        </p:txBody>
      </p:sp>
    </p:spTree>
    <p:extLst>
      <p:ext uri="{BB962C8B-B14F-4D97-AF65-F5344CB8AC3E}">
        <p14:creationId xmlns:p14="http://schemas.microsoft.com/office/powerpoint/2010/main" val="1716670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4209" tIns="47105" rIns="94209" bIns="47105" rtlCol="0"/>
          <a:lstStyle>
            <a:lvl1pPr algn="l">
              <a:defRPr sz="1200"/>
            </a:lvl1pPr>
          </a:lstStyle>
          <a:p>
            <a:endParaRPr lang="en-US"/>
          </a:p>
        </p:txBody>
      </p:sp>
      <p:sp>
        <p:nvSpPr>
          <p:cNvPr id="3" name="Date Placeholder 2"/>
          <p:cNvSpPr>
            <a:spLocks noGrp="1"/>
          </p:cNvSpPr>
          <p:nvPr>
            <p:ph type="dt" idx="1"/>
          </p:nvPr>
        </p:nvSpPr>
        <p:spPr>
          <a:xfrm>
            <a:off x="4023094" y="0"/>
            <a:ext cx="3077739" cy="471055"/>
          </a:xfrm>
          <a:prstGeom prst="rect">
            <a:avLst/>
          </a:prstGeom>
        </p:spPr>
        <p:txBody>
          <a:bodyPr vert="horz" lIns="94209" tIns="47105" rIns="94209" bIns="47105" rtlCol="0"/>
          <a:lstStyle>
            <a:lvl1pPr algn="r">
              <a:defRPr sz="1200"/>
            </a:lvl1pPr>
          </a:lstStyle>
          <a:p>
            <a:fld id="{1DAE3538-5212-484E-B149-80C48E8DF676}" type="datetimeFigureOut">
              <a:rPr lang="en-US" smtClean="0"/>
              <a:pPr/>
              <a:t>12/17/2018</a:t>
            </a:fld>
            <a:endParaRPr lang="en-US"/>
          </a:p>
        </p:txBody>
      </p:sp>
      <p:sp>
        <p:nvSpPr>
          <p:cNvPr id="4" name="Slide Image Placeholder 3"/>
          <p:cNvSpPr>
            <a:spLocks noGrp="1" noRot="1" noChangeAspect="1"/>
          </p:cNvSpPr>
          <p:nvPr>
            <p:ph type="sldImg" idx="2"/>
          </p:nvPr>
        </p:nvSpPr>
        <p:spPr>
          <a:xfrm>
            <a:off x="733425" y="1173163"/>
            <a:ext cx="5635625" cy="3170237"/>
          </a:xfrm>
          <a:prstGeom prst="rect">
            <a:avLst/>
          </a:prstGeom>
          <a:noFill/>
          <a:ln w="12700">
            <a:solidFill>
              <a:prstClr val="black"/>
            </a:solidFill>
          </a:ln>
        </p:spPr>
        <p:txBody>
          <a:bodyPr vert="horz" lIns="94209" tIns="47105" rIns="94209" bIns="47105"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09" tIns="47105" rIns="94209" bIns="471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4"/>
          </a:xfrm>
          <a:prstGeom prst="rect">
            <a:avLst/>
          </a:prstGeom>
        </p:spPr>
        <p:txBody>
          <a:bodyPr vert="horz" lIns="94209" tIns="47105" rIns="94209" bIns="47105"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39" cy="471054"/>
          </a:xfrm>
          <a:prstGeom prst="rect">
            <a:avLst/>
          </a:prstGeom>
        </p:spPr>
        <p:txBody>
          <a:bodyPr vert="horz" lIns="94209" tIns="47105" rIns="94209" bIns="47105" rtlCol="0" anchor="b"/>
          <a:lstStyle>
            <a:lvl1pPr algn="r">
              <a:defRPr sz="1200"/>
            </a:lvl1pPr>
          </a:lstStyle>
          <a:p>
            <a:fld id="{E2AC6559-8E7C-47C0-B9B4-F3BEEB851CAE}" type="slidenum">
              <a:rPr lang="en-US" smtClean="0"/>
              <a:pPr/>
              <a:t>‹#›</a:t>
            </a:fld>
            <a:endParaRPr lang="en-US"/>
          </a:p>
        </p:txBody>
      </p:sp>
    </p:spTree>
    <p:extLst>
      <p:ext uri="{BB962C8B-B14F-4D97-AF65-F5344CB8AC3E}">
        <p14:creationId xmlns:p14="http://schemas.microsoft.com/office/powerpoint/2010/main" val="33009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97CA-BC37-4CB1-86D6-1336F568BE3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9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 edit mode right click the black box, then select preview.</a:t>
            </a:r>
          </a:p>
        </p:txBody>
      </p:sp>
      <p:sp>
        <p:nvSpPr>
          <p:cNvPr id="4" name="Slide Number Placeholder 3"/>
          <p:cNvSpPr>
            <a:spLocks noGrp="1"/>
          </p:cNvSpPr>
          <p:nvPr>
            <p:ph type="sldNum" sz="quarter" idx="5"/>
          </p:nvPr>
        </p:nvSpPr>
        <p:spPr/>
        <p:txBody>
          <a:bodyPr/>
          <a:lstStyle/>
          <a:p>
            <a:fld id="{E2AC6559-8E7C-47C0-B9B4-F3BEEB851CAE}" type="slidenum">
              <a:rPr lang="en-US" smtClean="0"/>
              <a:pPr/>
              <a:t>17</a:t>
            </a:fld>
            <a:endParaRPr lang="en-US"/>
          </a:p>
        </p:txBody>
      </p:sp>
    </p:spTree>
    <p:extLst>
      <p:ext uri="{BB962C8B-B14F-4D97-AF65-F5344CB8AC3E}">
        <p14:creationId xmlns:p14="http://schemas.microsoft.com/office/powerpoint/2010/main" val="278154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in edit mode right click the black box, then select preview.</a:t>
            </a:r>
          </a:p>
          <a:p>
            <a:endParaRPr lang="en-US" dirty="0"/>
          </a:p>
        </p:txBody>
      </p:sp>
      <p:sp>
        <p:nvSpPr>
          <p:cNvPr id="4" name="Slide Number Placeholder 3"/>
          <p:cNvSpPr>
            <a:spLocks noGrp="1"/>
          </p:cNvSpPr>
          <p:nvPr>
            <p:ph type="sldNum" sz="quarter" idx="5"/>
          </p:nvPr>
        </p:nvSpPr>
        <p:spPr/>
        <p:txBody>
          <a:bodyPr/>
          <a:lstStyle/>
          <a:p>
            <a:fld id="{E2AC6559-8E7C-47C0-B9B4-F3BEEB851CAE}" type="slidenum">
              <a:rPr lang="en-US" smtClean="0"/>
              <a:pPr/>
              <a:t>18</a:t>
            </a:fld>
            <a:endParaRPr lang="en-US"/>
          </a:p>
        </p:txBody>
      </p:sp>
    </p:spTree>
    <p:extLst>
      <p:ext uri="{BB962C8B-B14F-4D97-AF65-F5344CB8AC3E}">
        <p14:creationId xmlns:p14="http://schemas.microsoft.com/office/powerpoint/2010/main" val="423063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97CA-BC37-4CB1-86D6-1336F568BE3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83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97CA-BC37-4CB1-86D6-1336F568BE3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91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97CA-BC37-4CB1-86D6-1336F568BE3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89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97CA-BC37-4CB1-86D6-1336F568BE3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12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97CA-BC37-4CB1-86D6-1336F568BE3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2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97CA-BC37-4CB1-86D6-1336F568BE3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818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68388" y="1527508"/>
            <a:ext cx="9144000" cy="2387600"/>
          </a:xfrm>
        </p:spPr>
        <p:txBody>
          <a:bodyPr anchor="b"/>
          <a:lstStyle>
            <a:lvl1pPr algn="ctr">
              <a:defRPr sz="6000" b="1">
                <a:solidFill>
                  <a:srgbClr val="0070C0"/>
                </a:solidFill>
              </a:defRPr>
            </a:lvl1pPr>
          </a:lstStyle>
          <a:p>
            <a:r>
              <a:rPr lang="en-US"/>
              <a:t>Click to edit Master title style</a:t>
            </a:r>
          </a:p>
        </p:txBody>
      </p:sp>
      <p:sp>
        <p:nvSpPr>
          <p:cNvPr id="3" name="Subtitle 2"/>
          <p:cNvSpPr>
            <a:spLocks noGrp="1"/>
          </p:cNvSpPr>
          <p:nvPr>
            <p:ph type="subTitle" idx="1"/>
          </p:nvPr>
        </p:nvSpPr>
        <p:spPr>
          <a:xfrm>
            <a:off x="1524000" y="4105275"/>
            <a:ext cx="9144000" cy="1655762"/>
          </a:xfrm>
        </p:spPr>
        <p:txBody>
          <a:bodyPr/>
          <a:lstStyle>
            <a:lvl1pPr marL="0" indent="0" algn="ctr">
              <a:buNone/>
              <a:defRPr sz="2400">
                <a:solidFill>
                  <a:srgbClr val="00B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CA138005-41CF-4CF9-83BB-05A88C96FE7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9276" y="254632"/>
            <a:ext cx="6413448" cy="2156365"/>
          </a:xfrm>
          <a:prstGeom prst="rect">
            <a:avLst/>
          </a:prstGeom>
        </p:spPr>
      </p:pic>
      <p:cxnSp>
        <p:nvCxnSpPr>
          <p:cNvPr id="8" name="Straight Connector 7"/>
          <p:cNvCxnSpPr/>
          <p:nvPr userDrawn="1"/>
        </p:nvCxnSpPr>
        <p:spPr>
          <a:xfrm>
            <a:off x="727841" y="6120185"/>
            <a:ext cx="106259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9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A8FC-90DF-488A-B4FE-1023D0975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A6843-E48C-4719-B846-8111AC343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7592CD-9DA1-484A-BE65-2041DA19598E}"/>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5" name="Footer Placeholder 4">
            <a:extLst>
              <a:ext uri="{FF2B5EF4-FFF2-40B4-BE49-F238E27FC236}">
                <a16:creationId xmlns:a16="http://schemas.microsoft.com/office/drawing/2014/main" id="{D077F216-2A2F-47A2-82E7-C85509633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E9726-88B8-44ED-9922-42E43C4C4B83}"/>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110811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CD31-495B-4196-9015-A2372AB32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6C11F-3609-4ECF-B408-CE7BE834FC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699DD1-0343-4D40-B32B-FCFDA6C935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9A89B-CA9F-4620-8FAE-A5BB58EC1F42}"/>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6" name="Footer Placeholder 5">
            <a:extLst>
              <a:ext uri="{FF2B5EF4-FFF2-40B4-BE49-F238E27FC236}">
                <a16:creationId xmlns:a16="http://schemas.microsoft.com/office/drawing/2014/main" id="{FD622F2E-0B59-4D8F-9FF3-37ACD812A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41CB0-B6FE-44EE-9F64-93B4709CF619}"/>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247849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6266-277D-4A88-B881-C8B1B70F62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08D7D8-4D08-485D-A63A-BFD500ECEA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57FAB3-5FCD-43B4-9B7A-320586BA6B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676833-974B-4BE8-A874-05D8E6BBA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52D083-2DB9-49FF-BA7A-F3231EDB48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54F82-F85B-48EC-AC45-5B77BFAC56FE}"/>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8" name="Footer Placeholder 7">
            <a:extLst>
              <a:ext uri="{FF2B5EF4-FFF2-40B4-BE49-F238E27FC236}">
                <a16:creationId xmlns:a16="http://schemas.microsoft.com/office/drawing/2014/main" id="{2E8A02E3-0B1F-44E8-8018-CA8D5FE496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FF70B4-C02C-4767-95FA-4D879248D147}"/>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264407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7EFC-6E5F-4F48-A4E2-1341F2E624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3C10FF-00D3-42FE-B469-8560EE668CB2}"/>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4" name="Footer Placeholder 3">
            <a:extLst>
              <a:ext uri="{FF2B5EF4-FFF2-40B4-BE49-F238E27FC236}">
                <a16:creationId xmlns:a16="http://schemas.microsoft.com/office/drawing/2014/main" id="{87C954BB-4E32-4D9C-8A90-74DA4F4D2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B80316-390D-4783-9776-05B5D89C8956}"/>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298633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ABDEA-D104-40D0-8C1D-8A8A39DB0259}"/>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3" name="Footer Placeholder 2">
            <a:extLst>
              <a:ext uri="{FF2B5EF4-FFF2-40B4-BE49-F238E27FC236}">
                <a16:creationId xmlns:a16="http://schemas.microsoft.com/office/drawing/2014/main" id="{8414421A-8EE2-49B4-9855-B8EEA222FC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3522EE-1AF6-4A24-8FDF-89B9665AF3C7}"/>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2573850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2598-FC78-4823-80A7-787ADF727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8987D-E1A0-444E-9246-604E0C0B7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D76383-ADC3-4C2A-B470-303688462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42C01E-F222-4E18-AE90-C9671E9943A9}"/>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6" name="Footer Placeholder 5">
            <a:extLst>
              <a:ext uri="{FF2B5EF4-FFF2-40B4-BE49-F238E27FC236}">
                <a16:creationId xmlns:a16="http://schemas.microsoft.com/office/drawing/2014/main" id="{117A5BAE-3B47-49DE-95B2-E6A4C0038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E9AEFB-6FAD-40FD-8AEB-B0E05B4BB808}"/>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3154133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D885-C06D-4C5E-9EF2-3C9CF2EF8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734339-71E1-4A35-9B63-F554D0B66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CBD5D8-2ABA-4A5D-ADD2-7A8FF1246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7637D6-5A32-4339-A209-305C43F55A37}"/>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6" name="Footer Placeholder 5">
            <a:extLst>
              <a:ext uri="{FF2B5EF4-FFF2-40B4-BE49-F238E27FC236}">
                <a16:creationId xmlns:a16="http://schemas.microsoft.com/office/drawing/2014/main" id="{82666FF2-D253-43DE-8758-0FC914278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41F50-D9C7-4A95-BA67-BB360AB1AACB}"/>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585685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991B-36E3-44AE-A5E4-BAFA06413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455075-7F53-4081-B25C-E621F8D1E0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3499F-F6B3-45EF-B88B-241E6B704CB7}"/>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5" name="Footer Placeholder 4">
            <a:extLst>
              <a:ext uri="{FF2B5EF4-FFF2-40B4-BE49-F238E27FC236}">
                <a16:creationId xmlns:a16="http://schemas.microsoft.com/office/drawing/2014/main" id="{BAB4974E-A9C7-469C-B1E7-0AAC2E118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2F2FD-7722-456C-8DB9-478C33396E18}"/>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2993904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A833B-66D9-4896-A5AB-E6AEF440B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FF611A-AEC5-4BEB-AF1D-CC7DA0722C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FCD6B-1CB7-46C9-B9FC-332D5EA488EB}"/>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5" name="Footer Placeholder 4">
            <a:extLst>
              <a:ext uri="{FF2B5EF4-FFF2-40B4-BE49-F238E27FC236}">
                <a16:creationId xmlns:a16="http://schemas.microsoft.com/office/drawing/2014/main" id="{9A597C50-ABCB-44E8-B188-460E32B5D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E3067-5396-4663-AE90-E7D3C18EA327}"/>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1309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207363" y="1976545"/>
            <a:ext cx="9320814" cy="3554243"/>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A138005-41CF-4CF9-83BB-05A88C96FE74}" type="slidenum">
              <a:rPr lang="en-US" smtClean="0"/>
              <a:pPr/>
              <a:t>‹#›</a:t>
            </a:fld>
            <a:endParaRPr lang="en-US"/>
          </a:p>
        </p:txBody>
      </p:sp>
      <p:cxnSp>
        <p:nvCxnSpPr>
          <p:cNvPr id="7" name="Straight Connector 6"/>
          <p:cNvCxnSpPr/>
          <p:nvPr userDrawn="1"/>
        </p:nvCxnSpPr>
        <p:spPr>
          <a:xfrm>
            <a:off x="727841" y="5852004"/>
            <a:ext cx="10625959"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495" y="5946107"/>
            <a:ext cx="2440286" cy="820486"/>
          </a:xfrm>
          <a:prstGeom prst="rect">
            <a:avLst/>
          </a:prstGeom>
        </p:spPr>
      </p:pic>
    </p:spTree>
    <p:extLst>
      <p:ext uri="{BB962C8B-B14F-4D97-AF65-F5344CB8AC3E}">
        <p14:creationId xmlns:p14="http://schemas.microsoft.com/office/powerpoint/2010/main" val="57601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00831" y="1825626"/>
            <a:ext cx="4918968" cy="3891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656" y="1825625"/>
            <a:ext cx="5015143" cy="39322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A138005-41CF-4CF9-83BB-05A88C96FE74}"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495" y="5946107"/>
            <a:ext cx="2440286" cy="820486"/>
          </a:xfrm>
          <a:prstGeom prst="rect">
            <a:avLst/>
          </a:prstGeom>
        </p:spPr>
      </p:pic>
      <p:cxnSp>
        <p:nvCxnSpPr>
          <p:cNvPr id="9" name="Straight Connector 8"/>
          <p:cNvCxnSpPr/>
          <p:nvPr userDrawn="1"/>
        </p:nvCxnSpPr>
        <p:spPr>
          <a:xfrm>
            <a:off x="727841" y="5852004"/>
            <a:ext cx="106259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41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CA138005-41CF-4CF9-83BB-05A88C96FE74}"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495" y="5946107"/>
            <a:ext cx="2440286" cy="820486"/>
          </a:xfrm>
          <a:prstGeom prst="rect">
            <a:avLst/>
          </a:prstGeom>
        </p:spPr>
      </p:pic>
      <p:cxnSp>
        <p:nvCxnSpPr>
          <p:cNvPr id="7" name="Straight Connector 6"/>
          <p:cNvCxnSpPr/>
          <p:nvPr userDrawn="1"/>
        </p:nvCxnSpPr>
        <p:spPr>
          <a:xfrm>
            <a:off x="727841" y="5852004"/>
            <a:ext cx="1062595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3"/>
          </p:nvPr>
        </p:nvSpPr>
        <p:spPr>
          <a:xfrm>
            <a:off x="1633538" y="2362200"/>
            <a:ext cx="9366250" cy="311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07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38005-41CF-4CF9-83BB-05A88C96FE74}" type="slidenum">
              <a:rPr lang="en-US" smtClean="0"/>
              <a:pPr/>
              <a:t>‹#›</a:t>
            </a:fld>
            <a:endParaRPr lang="en-US"/>
          </a:p>
        </p:txBody>
      </p:sp>
      <p:cxnSp>
        <p:nvCxnSpPr>
          <p:cNvPr id="5" name="Straight Connector 4"/>
          <p:cNvCxnSpPr/>
          <p:nvPr userDrawn="1"/>
        </p:nvCxnSpPr>
        <p:spPr>
          <a:xfrm>
            <a:off x="727841" y="5852004"/>
            <a:ext cx="1062595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495" y="5946107"/>
            <a:ext cx="2440286" cy="820486"/>
          </a:xfrm>
          <a:prstGeom prst="rect">
            <a:avLst/>
          </a:prstGeom>
        </p:spPr>
      </p:pic>
      <p:sp>
        <p:nvSpPr>
          <p:cNvPr id="8" name="Content Placeholder 7"/>
          <p:cNvSpPr>
            <a:spLocks noGrp="1"/>
          </p:cNvSpPr>
          <p:nvPr>
            <p:ph sz="quarter" idx="13"/>
          </p:nvPr>
        </p:nvSpPr>
        <p:spPr>
          <a:xfrm>
            <a:off x="648070" y="79899"/>
            <a:ext cx="10821880" cy="5615125"/>
          </a:xfrm>
        </p:spPr>
        <p:txBody>
          <a:bodyPr/>
          <a:lstStyle/>
          <a:p>
            <a:pPr lvl="0"/>
            <a:r>
              <a:rPr lang="en-US"/>
              <a:t>Edit Master text styles</a:t>
            </a:r>
          </a:p>
        </p:txBody>
      </p:sp>
    </p:spTree>
    <p:extLst>
      <p:ext uri="{BB962C8B-B14F-4D97-AF65-F5344CB8AC3E}">
        <p14:creationId xmlns:p14="http://schemas.microsoft.com/office/powerpoint/2010/main" val="88429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61891"/>
            <a:ext cx="3932237" cy="1600200"/>
          </a:xfrm>
        </p:spPr>
        <p:txBody>
          <a:bodyPr anchor="b"/>
          <a:lstStyle>
            <a:lvl1pPr>
              <a:defRPr sz="32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1600" y="7832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194284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CA138005-41CF-4CF9-83BB-05A88C96FE74}"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495" y="5946107"/>
            <a:ext cx="2440286" cy="820486"/>
          </a:xfrm>
          <a:prstGeom prst="rect">
            <a:avLst/>
          </a:prstGeom>
        </p:spPr>
      </p:pic>
      <p:cxnSp>
        <p:nvCxnSpPr>
          <p:cNvPr id="9" name="Straight Connector 8"/>
          <p:cNvCxnSpPr/>
          <p:nvPr userDrawn="1"/>
        </p:nvCxnSpPr>
        <p:spPr>
          <a:xfrm>
            <a:off x="727841" y="5852004"/>
            <a:ext cx="106259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06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1">
                <a:solidFill>
                  <a:srgbClr val="0070C0"/>
                </a:solidFill>
                <a:latin typeface="Arial" panose="020B0604020202020204" pitchFamily="34" charset="0"/>
                <a:cs typeface="Arial" panose="020B0604020202020204" pitchFamily="34" charset="0"/>
              </a:defRPr>
            </a:lvl1pPr>
          </a:lstStyle>
          <a:p>
            <a:r>
              <a:rPr lang="en-US"/>
              <a:t>Thank You! </a:t>
            </a:r>
          </a:p>
        </p:txBody>
      </p:sp>
      <p:sp>
        <p:nvSpPr>
          <p:cNvPr id="5" name="Slide Number Placeholder 4"/>
          <p:cNvSpPr>
            <a:spLocks noGrp="1"/>
          </p:cNvSpPr>
          <p:nvPr>
            <p:ph type="sldNum" sz="quarter" idx="12"/>
          </p:nvPr>
        </p:nvSpPr>
        <p:spPr/>
        <p:txBody>
          <a:bodyPr/>
          <a:lstStyle/>
          <a:p>
            <a:fld id="{CA138005-41CF-4CF9-83BB-05A88C96FE74}"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495" y="5946107"/>
            <a:ext cx="2440286" cy="820486"/>
          </a:xfrm>
          <a:prstGeom prst="rect">
            <a:avLst/>
          </a:prstGeom>
        </p:spPr>
      </p:pic>
      <p:cxnSp>
        <p:nvCxnSpPr>
          <p:cNvPr id="7" name="Straight Connector 6"/>
          <p:cNvCxnSpPr/>
          <p:nvPr userDrawn="1"/>
        </p:nvCxnSpPr>
        <p:spPr>
          <a:xfrm>
            <a:off x="727841" y="5852004"/>
            <a:ext cx="1062595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3" hasCustomPrompt="1"/>
          </p:nvPr>
        </p:nvSpPr>
        <p:spPr>
          <a:xfrm>
            <a:off x="1633538" y="2362200"/>
            <a:ext cx="9366250" cy="3114675"/>
          </a:xfrm>
        </p:spPr>
        <p:txBody>
          <a:bodyPr/>
          <a:lstStyle>
            <a:lvl1pPr marL="0" indent="0" algn="ctr">
              <a:buNone/>
              <a:defRPr baseline="0"/>
            </a:lvl1pPr>
          </a:lstStyle>
          <a:p>
            <a:pPr lvl="0"/>
            <a:r>
              <a:rPr lang="en-US"/>
              <a:t>Questions? Please contact </a:t>
            </a:r>
          </a:p>
          <a:p>
            <a:pPr lvl="0"/>
            <a:r>
              <a:rPr lang="en-US"/>
              <a:t>Greg Lounder </a:t>
            </a:r>
          </a:p>
          <a:p>
            <a:pPr lvl="0"/>
            <a:r>
              <a:rPr lang="en-US"/>
              <a:t>MRC Executive Director</a:t>
            </a:r>
          </a:p>
          <a:p>
            <a:pPr lvl="0"/>
            <a:r>
              <a:rPr lang="en-US"/>
              <a:t>glounder@mrcmaine.org</a:t>
            </a:r>
          </a:p>
          <a:p>
            <a:pPr lvl="0"/>
            <a:r>
              <a:rPr lang="en-US"/>
              <a:t>(207) 664-1700</a:t>
            </a:r>
          </a:p>
          <a:p>
            <a:pPr lvl="0"/>
            <a:endParaRPr lang="en-US"/>
          </a:p>
          <a:p>
            <a:pPr lvl="0"/>
            <a:r>
              <a:rPr lang="en-US"/>
              <a:t> </a:t>
            </a:r>
          </a:p>
        </p:txBody>
      </p:sp>
    </p:spTree>
    <p:extLst>
      <p:ext uri="{BB962C8B-B14F-4D97-AF65-F5344CB8AC3E}">
        <p14:creationId xmlns:p14="http://schemas.microsoft.com/office/powerpoint/2010/main" val="130094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F303-5182-458A-B666-014C8BFAE8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6D9793-B0C0-412A-87E1-9325E7A7B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9DC4CB-4C7D-4AA2-814C-51FB19BDAAE7}"/>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5" name="Footer Placeholder 4">
            <a:extLst>
              <a:ext uri="{FF2B5EF4-FFF2-40B4-BE49-F238E27FC236}">
                <a16:creationId xmlns:a16="http://schemas.microsoft.com/office/drawing/2014/main" id="{8B447520-E84F-4190-A910-3E2581EE3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0613D-3723-44CF-A756-C3A0A7255B63}"/>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88150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0AA3-43FB-4E80-850F-A816CAB18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98463-E6F4-49DA-BC6A-6B56027C84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898BC-1594-4588-BA93-E8CC235F060A}"/>
              </a:ext>
            </a:extLst>
          </p:cNvPr>
          <p:cNvSpPr>
            <a:spLocks noGrp="1"/>
          </p:cNvSpPr>
          <p:nvPr>
            <p:ph type="dt" sz="half" idx="10"/>
          </p:nvPr>
        </p:nvSpPr>
        <p:spPr/>
        <p:txBody>
          <a:bodyPr/>
          <a:lstStyle/>
          <a:p>
            <a:fld id="{E2DF8A73-E362-4E6C-B16B-2CF81CD9878C}" type="datetimeFigureOut">
              <a:rPr lang="en-US" smtClean="0"/>
              <a:t>12/17/2018</a:t>
            </a:fld>
            <a:endParaRPr lang="en-US"/>
          </a:p>
        </p:txBody>
      </p:sp>
      <p:sp>
        <p:nvSpPr>
          <p:cNvPr id="5" name="Footer Placeholder 4">
            <a:extLst>
              <a:ext uri="{FF2B5EF4-FFF2-40B4-BE49-F238E27FC236}">
                <a16:creationId xmlns:a16="http://schemas.microsoft.com/office/drawing/2014/main" id="{A16AD02C-5DCF-4086-9736-A952C5279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D8138-D01B-4999-B123-67C7D8B87238}"/>
              </a:ext>
            </a:extLst>
          </p:cNvPr>
          <p:cNvSpPr>
            <a:spLocks noGrp="1"/>
          </p:cNvSpPr>
          <p:nvPr>
            <p:ph type="sldNum" sz="quarter" idx="12"/>
          </p:nvPr>
        </p:nvSpPr>
        <p:spPr/>
        <p:txBody>
          <a:bodyPr/>
          <a:lstStyle/>
          <a:p>
            <a:fld id="{4C8B685E-5E4B-411B-B252-ED69F998314C}" type="slidenum">
              <a:rPr lang="en-US" smtClean="0"/>
              <a:t>‹#›</a:t>
            </a:fld>
            <a:endParaRPr lang="en-US"/>
          </a:p>
        </p:txBody>
      </p:sp>
    </p:spTree>
    <p:extLst>
      <p:ext uri="{BB962C8B-B14F-4D97-AF65-F5344CB8AC3E}">
        <p14:creationId xmlns:p14="http://schemas.microsoft.com/office/powerpoint/2010/main" val="345382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FCD79-A4D3-4D4B-A6AC-CA9AA862B2CD}" type="datetime1">
              <a:rPr lang="en-US" smtClean="0"/>
              <a:pPr/>
              <a:t>12/17/2018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38005-41CF-4CF9-83BB-05A88C96FE74}" type="slidenum">
              <a:rPr lang="en-US" smtClean="0"/>
              <a:pPr/>
              <a:t>‹#›</a:t>
            </a:fld>
            <a:endParaRPr lang="en-US"/>
          </a:p>
        </p:txBody>
      </p:sp>
    </p:spTree>
    <p:extLst>
      <p:ext uri="{BB962C8B-B14F-4D97-AF65-F5344CB8AC3E}">
        <p14:creationId xmlns:p14="http://schemas.microsoft.com/office/powerpoint/2010/main" val="72929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1558D-F7B0-4A68-91A8-B009686CF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3E1A91-F5BC-4E68-A9EF-809EDD0C6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AC33-9AD8-43B8-8C94-7AAD9BFEF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F8A73-E362-4E6C-B16B-2CF81CD9878C}" type="datetimeFigureOut">
              <a:rPr lang="en-US" smtClean="0"/>
              <a:t>12/17/2018</a:t>
            </a:fld>
            <a:endParaRPr lang="en-US"/>
          </a:p>
        </p:txBody>
      </p:sp>
      <p:sp>
        <p:nvSpPr>
          <p:cNvPr id="5" name="Footer Placeholder 4">
            <a:extLst>
              <a:ext uri="{FF2B5EF4-FFF2-40B4-BE49-F238E27FC236}">
                <a16:creationId xmlns:a16="http://schemas.microsoft.com/office/drawing/2014/main" id="{EFAFB732-B566-4105-B1FB-CC0446072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791243-3464-472F-AFA8-E0703ABED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B685E-5E4B-411B-B252-ED69F998314C}" type="slidenum">
              <a:rPr lang="en-US" smtClean="0"/>
              <a:t>‹#›</a:t>
            </a:fld>
            <a:endParaRPr lang="en-US"/>
          </a:p>
        </p:txBody>
      </p:sp>
    </p:spTree>
    <p:extLst>
      <p:ext uri="{BB962C8B-B14F-4D97-AF65-F5344CB8AC3E}">
        <p14:creationId xmlns:p14="http://schemas.microsoft.com/office/powerpoint/2010/main" val="367488075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youtu.be/dOR31qtVGh8"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6N7tfaY8Jc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coastalresourcesme.co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mrcmaine.org/" TargetMode="External"/><Relationship Id="rId2" Type="http://schemas.openxmlformats.org/officeDocument/2006/relationships/hyperlink" Target="mailto:glounder@mrcmaine.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68388" y="2537010"/>
            <a:ext cx="9144000" cy="1844261"/>
          </a:xfrm>
        </p:spPr>
        <p:txBody>
          <a:bodyPr/>
          <a:lstStyle/>
          <a:p>
            <a:r>
              <a:rPr lang="en-US"/>
              <a:t>MRC Annual Membership Meeting </a:t>
            </a:r>
          </a:p>
        </p:txBody>
      </p:sp>
      <p:sp>
        <p:nvSpPr>
          <p:cNvPr id="7" name="Subtitle 6"/>
          <p:cNvSpPr>
            <a:spLocks noGrp="1"/>
          </p:cNvSpPr>
          <p:nvPr>
            <p:ph type="subTitle" idx="1"/>
          </p:nvPr>
        </p:nvSpPr>
        <p:spPr>
          <a:xfrm>
            <a:off x="1524000" y="4463863"/>
            <a:ext cx="9144000" cy="1655762"/>
          </a:xfrm>
        </p:spPr>
        <p:txBody>
          <a:bodyPr/>
          <a:lstStyle/>
          <a:p>
            <a:r>
              <a:rPr lang="en-US"/>
              <a:t>December 12, 2018</a:t>
            </a:r>
          </a:p>
          <a:p>
            <a:r>
              <a:rPr lang="en-US"/>
              <a:t>Machias Savings Bank, Community Room</a:t>
            </a:r>
          </a:p>
          <a:p>
            <a:r>
              <a:rPr lang="en-US"/>
              <a:t>581 Wilson Street, Brewer, Maine</a:t>
            </a:r>
          </a:p>
        </p:txBody>
      </p:sp>
      <p:sp>
        <p:nvSpPr>
          <p:cNvPr id="8" name="Slide Number Placeholder 7"/>
          <p:cNvSpPr>
            <a:spLocks noGrp="1"/>
          </p:cNvSpPr>
          <p:nvPr>
            <p:ph type="sldNum" sz="quarter" idx="12"/>
          </p:nvPr>
        </p:nvSpPr>
        <p:spPr/>
        <p:txBody>
          <a:bodyPr/>
          <a:lstStyle/>
          <a:p>
            <a:fld id="{CA138005-41CF-4CF9-83BB-05A88C96FE74}" type="slidenum">
              <a:rPr lang="en-US" smtClean="0"/>
              <a:pPr/>
              <a:t>1</a:t>
            </a:fld>
            <a:endParaRPr lang="en-US"/>
          </a:p>
        </p:txBody>
      </p:sp>
    </p:spTree>
    <p:extLst>
      <p:ext uri="{BB962C8B-B14F-4D97-AF65-F5344CB8AC3E}">
        <p14:creationId xmlns:p14="http://schemas.microsoft.com/office/powerpoint/2010/main" val="310306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7D58-602F-411A-AA18-5714ABA143ED}"/>
              </a:ext>
            </a:extLst>
          </p:cNvPr>
          <p:cNvSpPr>
            <a:spLocks noGrp="1"/>
          </p:cNvSpPr>
          <p:nvPr>
            <p:ph type="title"/>
          </p:nvPr>
        </p:nvSpPr>
        <p:spPr/>
        <p:txBody>
          <a:bodyPr>
            <a:normAutofit/>
          </a:bodyPr>
          <a:lstStyle/>
          <a:p>
            <a:r>
              <a:rPr lang="en-US" sz="4000"/>
              <a:t>Other MRC Obligations and Services</a:t>
            </a:r>
            <a:br>
              <a:rPr lang="en-US" sz="5400"/>
            </a:br>
            <a:r>
              <a:rPr lang="en-US" sz="2700"/>
              <a:t>George Aronson, Commonwealth Resource Management</a:t>
            </a:r>
            <a:endParaRPr lang="en-US"/>
          </a:p>
        </p:txBody>
      </p:sp>
      <p:sp>
        <p:nvSpPr>
          <p:cNvPr id="3" name="Content Placeholder 2">
            <a:extLst>
              <a:ext uri="{FF2B5EF4-FFF2-40B4-BE49-F238E27FC236}">
                <a16:creationId xmlns:a16="http://schemas.microsoft.com/office/drawing/2014/main" id="{CE2606E7-C0A3-4C57-AC77-FFA86F66F118}"/>
              </a:ext>
            </a:extLst>
          </p:cNvPr>
          <p:cNvSpPr>
            <a:spLocks noGrp="1"/>
          </p:cNvSpPr>
          <p:nvPr>
            <p:ph idx="1"/>
          </p:nvPr>
        </p:nvSpPr>
        <p:spPr>
          <a:xfrm>
            <a:off x="1207363" y="1581150"/>
            <a:ext cx="9320814" cy="4438650"/>
          </a:xfrm>
        </p:spPr>
        <p:txBody>
          <a:bodyPr>
            <a:normAutofit fontScale="47500" lnSpcReduction="20000"/>
          </a:bodyPr>
          <a:lstStyle/>
          <a:p>
            <a:pPr marL="0" indent="0">
              <a:buNone/>
            </a:pPr>
            <a:r>
              <a:rPr lang="en-US" sz="5900"/>
              <a:t>Interim Period prior to Commercial Operation Date (COD</a:t>
            </a:r>
            <a:r>
              <a:rPr lang="en-US" sz="6700"/>
              <a:t>)</a:t>
            </a:r>
          </a:p>
          <a:p>
            <a:r>
              <a:rPr lang="en-US" sz="4200"/>
              <a:t>Monitor completion of infrastructure and construction; oversee all Site activities</a:t>
            </a:r>
          </a:p>
          <a:p>
            <a:r>
              <a:rPr lang="en-US" sz="4200"/>
              <a:t>Manage MSW deliveries to back-up facilities</a:t>
            </a:r>
          </a:p>
          <a:p>
            <a:r>
              <a:rPr lang="en-US" sz="4200"/>
              <a:t>Coordinate MSW delivery to the Hampden Facility during the ramp-up period</a:t>
            </a:r>
          </a:p>
          <a:p>
            <a:r>
              <a:rPr lang="en-US" sz="4200"/>
              <a:t>Negotiate/witness Acceptance Test</a:t>
            </a:r>
          </a:p>
          <a:p>
            <a:r>
              <a:rPr lang="en-US" sz="4200"/>
              <a:t>Secure access to favorable processing fee for single-sort recyclables</a:t>
            </a:r>
          </a:p>
          <a:p>
            <a:r>
              <a:rPr lang="en-US" sz="4200"/>
              <a:t>Clarify/negotiate programs for materials that would be residuals and not processable</a:t>
            </a:r>
          </a:p>
          <a:p>
            <a:pPr marL="0" indent="0">
              <a:buNone/>
            </a:pPr>
            <a:r>
              <a:rPr lang="en-US" sz="5900"/>
              <a:t>After COD</a:t>
            </a:r>
          </a:p>
          <a:p>
            <a:r>
              <a:rPr lang="en-US" sz="4200"/>
              <a:t>Track MSW tons and delivery patterns/methods; coordinate among Joining Members</a:t>
            </a:r>
          </a:p>
          <a:p>
            <a:r>
              <a:rPr lang="en-US" sz="4200"/>
              <a:t>Monitor Facility operations and performance</a:t>
            </a:r>
          </a:p>
          <a:p>
            <a:r>
              <a:rPr lang="en-US" sz="4200"/>
              <a:t>Oversee further facility additions</a:t>
            </a:r>
          </a:p>
          <a:p>
            <a:r>
              <a:rPr lang="en-US" sz="4200"/>
              <a:t>Address unforeseen events and uncontrollable circumstances </a:t>
            </a:r>
            <a:endParaRPr lang="en-US" sz="3400"/>
          </a:p>
          <a:p>
            <a:endParaRPr lang="en-US" sz="2000"/>
          </a:p>
          <a:p>
            <a:endParaRPr lang="en-US" sz="2000"/>
          </a:p>
          <a:p>
            <a:endParaRPr lang="en-US" sz="2000"/>
          </a:p>
          <a:p>
            <a:endParaRPr lang="en-US" sz="2000"/>
          </a:p>
          <a:p>
            <a:endParaRPr lang="en-US" sz="2000"/>
          </a:p>
        </p:txBody>
      </p:sp>
      <p:sp>
        <p:nvSpPr>
          <p:cNvPr id="4" name="Slide Number Placeholder 3">
            <a:extLst>
              <a:ext uri="{FF2B5EF4-FFF2-40B4-BE49-F238E27FC236}">
                <a16:creationId xmlns:a16="http://schemas.microsoft.com/office/drawing/2014/main" id="{D2919DF9-D737-4CF6-A674-DF52A2BB4AA1}"/>
              </a:ext>
            </a:extLst>
          </p:cNvPr>
          <p:cNvSpPr>
            <a:spLocks noGrp="1"/>
          </p:cNvSpPr>
          <p:nvPr>
            <p:ph type="sldNum" sz="quarter" idx="12"/>
          </p:nvPr>
        </p:nvSpPr>
        <p:spPr/>
        <p:txBody>
          <a:bodyPr/>
          <a:lstStyle/>
          <a:p>
            <a:fld id="{CA138005-41CF-4CF9-83BB-05A88C96FE74}" type="slidenum">
              <a:rPr lang="en-US" smtClean="0"/>
              <a:pPr/>
              <a:t>10</a:t>
            </a:fld>
            <a:endParaRPr lang="en-US"/>
          </a:p>
        </p:txBody>
      </p:sp>
    </p:spTree>
    <p:extLst>
      <p:ext uri="{BB962C8B-B14F-4D97-AF65-F5344CB8AC3E}">
        <p14:creationId xmlns:p14="http://schemas.microsoft.com/office/powerpoint/2010/main" val="1182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Treasurer’s Report </a:t>
            </a:r>
            <a:br>
              <a:rPr lang="en-US"/>
            </a:br>
            <a:r>
              <a:rPr lang="en-US" sz="2800"/>
              <a:t>Sophie Wilson, MRC Board Treasurer </a:t>
            </a:r>
            <a:endParaRPr lang="en-US"/>
          </a:p>
        </p:txBody>
      </p:sp>
      <p:sp>
        <p:nvSpPr>
          <p:cNvPr id="4" name="Slide Number Placeholder 3"/>
          <p:cNvSpPr>
            <a:spLocks noGrp="1"/>
          </p:cNvSpPr>
          <p:nvPr>
            <p:ph type="sldNum" sz="quarter" idx="12"/>
          </p:nvPr>
        </p:nvSpPr>
        <p:spPr/>
        <p:txBody>
          <a:bodyPr/>
          <a:lstStyle/>
          <a:p>
            <a:fld id="{CA138005-41CF-4CF9-83BB-05A88C96FE74}" type="slidenum">
              <a:rPr lang="en-US" smtClean="0"/>
              <a:pPr/>
              <a:t>11</a:t>
            </a:fld>
            <a:endParaRPr lang="en-US"/>
          </a:p>
        </p:txBody>
      </p:sp>
      <p:graphicFrame>
        <p:nvGraphicFramePr>
          <p:cNvPr id="3" name="Object 2">
            <a:extLst>
              <a:ext uri="{FF2B5EF4-FFF2-40B4-BE49-F238E27FC236}">
                <a16:creationId xmlns:a16="http://schemas.microsoft.com/office/drawing/2014/main" id="{297C78D2-095F-4A88-B6B7-51900B470EAF}"/>
              </a:ext>
            </a:extLst>
          </p:cNvPr>
          <p:cNvGraphicFramePr>
            <a:graphicFrameLocks noChangeAspect="1"/>
          </p:cNvGraphicFramePr>
          <p:nvPr>
            <p:extLst>
              <p:ext uri="{D42A27DB-BD31-4B8C-83A1-F6EECF244321}">
                <p14:modId xmlns:p14="http://schemas.microsoft.com/office/powerpoint/2010/main" val="2242084483"/>
              </p:ext>
            </p:extLst>
          </p:nvPr>
        </p:nvGraphicFramePr>
        <p:xfrm>
          <a:off x="1524495" y="3133732"/>
          <a:ext cx="9230956" cy="2473247"/>
        </p:xfrm>
        <a:graphic>
          <a:graphicData uri="http://schemas.openxmlformats.org/presentationml/2006/ole">
            <mc:AlternateContent xmlns:mc="http://schemas.openxmlformats.org/markup-compatibility/2006">
              <mc:Choice xmlns:v="urn:schemas-microsoft-com:vml" Requires="v">
                <p:oleObj spid="_x0000_s1034" name="Worksheet" r:id="rId3" imgW="7038986" imgH="1886065" progId="Excel.Sheet.12">
                  <p:embed/>
                </p:oleObj>
              </mc:Choice>
              <mc:Fallback>
                <p:oleObj name="Worksheet" r:id="rId3" imgW="7038986" imgH="1886065" progId="Excel.Sheet.12">
                  <p:embed/>
                  <p:pic>
                    <p:nvPicPr>
                      <p:cNvPr id="3" name="Object 2">
                        <a:extLst>
                          <a:ext uri="{FF2B5EF4-FFF2-40B4-BE49-F238E27FC236}">
                            <a16:creationId xmlns:a16="http://schemas.microsoft.com/office/drawing/2014/main" id="{297C78D2-095F-4A88-B6B7-51900B470EAF}"/>
                          </a:ext>
                        </a:extLst>
                      </p:cNvPr>
                      <p:cNvPicPr/>
                      <p:nvPr/>
                    </p:nvPicPr>
                    <p:blipFill>
                      <a:blip r:embed="rId4"/>
                      <a:stretch>
                        <a:fillRect/>
                      </a:stretch>
                    </p:blipFill>
                    <p:spPr>
                      <a:xfrm>
                        <a:off x="1524495" y="3133732"/>
                        <a:ext cx="9230956" cy="247324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B8A9694-9721-4941-B1B9-B8B41FEE24A2}"/>
              </a:ext>
            </a:extLst>
          </p:cNvPr>
          <p:cNvPicPr>
            <a:picLocks noChangeAspect="1"/>
          </p:cNvPicPr>
          <p:nvPr/>
        </p:nvPicPr>
        <p:blipFill>
          <a:blip r:embed="rId5"/>
          <a:stretch>
            <a:fillRect/>
          </a:stretch>
        </p:blipFill>
        <p:spPr>
          <a:xfrm>
            <a:off x="1524495" y="1592967"/>
            <a:ext cx="9230956" cy="1582788"/>
          </a:xfrm>
          <a:prstGeom prst="rect">
            <a:avLst/>
          </a:prstGeom>
        </p:spPr>
      </p:pic>
    </p:spTree>
    <p:extLst>
      <p:ext uri="{BB962C8B-B14F-4D97-AF65-F5344CB8AC3E}">
        <p14:creationId xmlns:p14="http://schemas.microsoft.com/office/powerpoint/2010/main" val="40157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Treasurer’s Report </a:t>
            </a:r>
            <a:br>
              <a:rPr lang="en-US"/>
            </a:br>
            <a:r>
              <a:rPr lang="en-US" sz="2800"/>
              <a:t>Sophie Wilson, MRC Board Treasurer </a:t>
            </a:r>
            <a:endParaRPr lang="en-US"/>
          </a:p>
        </p:txBody>
      </p:sp>
      <p:sp>
        <p:nvSpPr>
          <p:cNvPr id="4" name="Slide Number Placeholder 3"/>
          <p:cNvSpPr>
            <a:spLocks noGrp="1"/>
          </p:cNvSpPr>
          <p:nvPr>
            <p:ph type="sldNum" sz="quarter" idx="12"/>
          </p:nvPr>
        </p:nvSpPr>
        <p:spPr/>
        <p:txBody>
          <a:bodyPr/>
          <a:lstStyle/>
          <a:p>
            <a:fld id="{CA138005-41CF-4CF9-83BB-05A88C96FE74}" type="slidenum">
              <a:rPr lang="en-US" smtClean="0"/>
              <a:pPr/>
              <a:t>12</a:t>
            </a:fld>
            <a:endParaRPr lang="en-US"/>
          </a:p>
        </p:txBody>
      </p:sp>
      <p:pic>
        <p:nvPicPr>
          <p:cNvPr id="3" name="Content Placeholder 2">
            <a:extLst>
              <a:ext uri="{FF2B5EF4-FFF2-40B4-BE49-F238E27FC236}">
                <a16:creationId xmlns:a16="http://schemas.microsoft.com/office/drawing/2014/main" id="{27E090AC-CD2B-4D4B-BA6E-32A1A638FE00}"/>
              </a:ext>
            </a:extLst>
          </p:cNvPr>
          <p:cNvPicPr>
            <a:picLocks noGrp="1" noChangeAspect="1"/>
          </p:cNvPicPr>
          <p:nvPr>
            <p:ph idx="1"/>
          </p:nvPr>
        </p:nvPicPr>
        <p:blipFill>
          <a:blip r:embed="rId2"/>
          <a:stretch>
            <a:fillRect/>
          </a:stretch>
        </p:blipFill>
        <p:spPr>
          <a:xfrm>
            <a:off x="1545996" y="1574276"/>
            <a:ext cx="9349858" cy="4047412"/>
          </a:xfrm>
          <a:prstGeom prst="rect">
            <a:avLst/>
          </a:prstGeom>
        </p:spPr>
      </p:pic>
    </p:spTree>
    <p:extLst>
      <p:ext uri="{BB962C8B-B14F-4D97-AF65-F5344CB8AC3E}">
        <p14:creationId xmlns:p14="http://schemas.microsoft.com/office/powerpoint/2010/main" val="254525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Election Update </a:t>
            </a:r>
            <a:br>
              <a:rPr lang="en-US"/>
            </a:br>
            <a:r>
              <a:rPr lang="en-US" sz="2800"/>
              <a:t>Greg Lounder, MRC Executive Director</a:t>
            </a:r>
            <a:endParaRPr lang="en-US"/>
          </a:p>
        </p:txBody>
      </p:sp>
      <p:sp>
        <p:nvSpPr>
          <p:cNvPr id="3" name="Content Placeholder 2"/>
          <p:cNvSpPr>
            <a:spLocks noGrp="1"/>
          </p:cNvSpPr>
          <p:nvPr>
            <p:ph idx="1"/>
          </p:nvPr>
        </p:nvSpPr>
        <p:spPr>
          <a:xfrm>
            <a:off x="1299262" y="2426853"/>
            <a:ext cx="9320814" cy="3554243"/>
          </a:xfrm>
        </p:spPr>
        <p:txBody>
          <a:bodyPr/>
          <a:lstStyle/>
          <a:p>
            <a:r>
              <a:rPr lang="en-US" dirty="0"/>
              <a:t>To be announced on December 28, 10 AM via conference call</a:t>
            </a:r>
          </a:p>
          <a:p>
            <a:r>
              <a:rPr lang="en-US" dirty="0"/>
              <a:t>Return ballot to MRC before 5:00 PM, December 27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A138005-41CF-4CF9-83BB-05A88C96FE74}" type="slidenum">
              <a:rPr lang="en-US" smtClean="0"/>
              <a:pPr/>
              <a:t>13</a:t>
            </a:fld>
            <a:endParaRPr lang="en-US"/>
          </a:p>
        </p:txBody>
      </p:sp>
    </p:spTree>
    <p:extLst>
      <p:ext uri="{BB962C8B-B14F-4D97-AF65-F5344CB8AC3E}">
        <p14:creationId xmlns:p14="http://schemas.microsoft.com/office/powerpoint/2010/main" val="88670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sz="6000" kern="1200">
                <a:solidFill>
                  <a:schemeClr val="tx1"/>
                </a:solidFill>
                <a:latin typeface="+mj-lt"/>
                <a:ea typeface="+mj-ea"/>
                <a:cs typeface="+mj-cs"/>
              </a:rPr>
              <a:t>Thank you, Gary! </a:t>
            </a:r>
            <a:br>
              <a:rPr lang="en-US" sz="6000" kern="1200">
                <a:solidFill>
                  <a:schemeClr val="tx1"/>
                </a:solidFill>
                <a:latin typeface="+mj-lt"/>
                <a:ea typeface="+mj-ea"/>
                <a:cs typeface="+mj-cs"/>
              </a:rPr>
            </a:br>
            <a:endParaRPr lang="en-US" sz="6000" b="0" kern="1200">
              <a:solidFill>
                <a:schemeClr val="tx1"/>
              </a:solidFill>
              <a:latin typeface="+mj-lt"/>
              <a:ea typeface="+mj-ea"/>
              <a:cs typeface="+mj-cs"/>
            </a:endParaRPr>
          </a:p>
        </p:txBody>
      </p:sp>
      <p:sp>
        <p:nvSpPr>
          <p:cNvPr id="34" name="Rectangle 8">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A138005-41CF-4CF9-83BB-05A88C96FE74}" type="slidenum">
              <a:rPr lang="en-US" sz="1100">
                <a:solidFill>
                  <a:srgbClr val="FFFFFF"/>
                </a:solidFill>
              </a:rPr>
              <a:pPr>
                <a:spcAft>
                  <a:spcPts val="600"/>
                </a:spcAft>
              </a:pPr>
              <a:t>14</a:t>
            </a:fld>
            <a:endParaRPr lang="en-US" sz="1100">
              <a:solidFill>
                <a:srgbClr val="FFFFFF"/>
              </a:solidFill>
            </a:endParaRPr>
          </a:p>
        </p:txBody>
      </p:sp>
    </p:spTree>
    <p:extLst>
      <p:ext uri="{BB962C8B-B14F-4D97-AF65-F5344CB8AC3E}">
        <p14:creationId xmlns:p14="http://schemas.microsoft.com/office/powerpoint/2010/main" val="86239197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014EC-100B-4D2D-B0D1-1756DDF394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5554" y="1192465"/>
            <a:ext cx="5721508" cy="4291131"/>
          </a:xfrm>
          <a:prstGeom prst="rect">
            <a:avLst/>
          </a:prstGeom>
        </p:spPr>
      </p:pic>
      <p:sp>
        <p:nvSpPr>
          <p:cNvPr id="2" name="TextBox 1">
            <a:extLst>
              <a:ext uri="{FF2B5EF4-FFF2-40B4-BE49-F238E27FC236}">
                <a16:creationId xmlns:a16="http://schemas.microsoft.com/office/drawing/2014/main" id="{2E688D0F-D01D-4FAF-A0F9-B4B086DA6265}"/>
              </a:ext>
            </a:extLst>
          </p:cNvPr>
          <p:cNvSpPr txBox="1"/>
          <p:nvPr/>
        </p:nvSpPr>
        <p:spPr>
          <a:xfrm>
            <a:off x="4672626" y="1482206"/>
            <a:ext cx="7041822"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Fiberight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Coastal Resources of Maine</a:t>
            </a:r>
          </a:p>
        </p:txBody>
      </p:sp>
      <p:sp>
        <p:nvSpPr>
          <p:cNvPr id="4" name="TextBox 3">
            <a:extLst>
              <a:ext uri="{FF2B5EF4-FFF2-40B4-BE49-F238E27FC236}">
                <a16:creationId xmlns:a16="http://schemas.microsoft.com/office/drawing/2014/main" id="{AE44D2AA-9BB0-436A-B3EC-ADFC1602AF3D}"/>
              </a:ext>
            </a:extLst>
          </p:cNvPr>
          <p:cNvSpPr txBox="1"/>
          <p:nvPr/>
        </p:nvSpPr>
        <p:spPr>
          <a:xfrm>
            <a:off x="5570216" y="4667908"/>
            <a:ext cx="61442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MRC Annual Meeting Dec 2018</a:t>
            </a:r>
          </a:p>
        </p:txBody>
      </p:sp>
    </p:spTree>
    <p:extLst>
      <p:ext uri="{BB962C8B-B14F-4D97-AF65-F5344CB8AC3E}">
        <p14:creationId xmlns:p14="http://schemas.microsoft.com/office/powerpoint/2010/main" val="70212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68743F-557A-4F9C-90A4-C28348AF936D}"/>
              </a:ext>
            </a:extLst>
          </p:cNvPr>
          <p:cNvSpPr txBox="1"/>
          <p:nvPr/>
        </p:nvSpPr>
        <p:spPr>
          <a:xfrm>
            <a:off x="2289542" y="509844"/>
            <a:ext cx="76129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Construction Update</a:t>
            </a:r>
          </a:p>
        </p:txBody>
      </p:sp>
      <p:cxnSp>
        <p:nvCxnSpPr>
          <p:cNvPr id="10" name="Straight Connector 9">
            <a:extLst>
              <a:ext uri="{FF2B5EF4-FFF2-40B4-BE49-F238E27FC236}">
                <a16:creationId xmlns:a16="http://schemas.microsoft.com/office/drawing/2014/main" id="{BC1C7BC9-D0E8-4FCA-A8FF-AC512FF311BF}"/>
              </a:ext>
            </a:extLst>
          </p:cNvPr>
          <p:cNvCxnSpPr>
            <a:cxnSpLocks/>
          </p:cNvCxnSpPr>
          <p:nvPr/>
        </p:nvCxnSpPr>
        <p:spPr>
          <a:xfrm>
            <a:off x="1284402" y="1223466"/>
            <a:ext cx="9623196" cy="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566691E-E82C-45D0-8DDA-5F0C2385F514}"/>
              </a:ext>
            </a:extLst>
          </p:cNvPr>
          <p:cNvSpPr txBox="1"/>
          <p:nvPr/>
        </p:nvSpPr>
        <p:spPr>
          <a:xfrm>
            <a:off x="373380" y="1423731"/>
            <a:ext cx="8523853" cy="4924425"/>
          </a:xfrm>
          <a:prstGeom prst="rect">
            <a:avLst/>
          </a:prstGeom>
          <a:noFill/>
        </p:spPr>
        <p:txBody>
          <a:bodyPr wrap="square" rtlCol="0">
            <a:spAutoFit/>
          </a:bodyPr>
          <a:lstStyle/>
          <a:p>
            <a:pPr fontAlgn="base">
              <a:lnSpc>
                <a:spcPct val="150000"/>
              </a:lnSpc>
              <a:buFont typeface="Arial" panose="020B0604020202020204" pitchFamily="34" charset="0"/>
              <a:buChar char="•"/>
            </a:pPr>
            <a:r>
              <a:rPr lang="en-US" dirty="0">
                <a:solidFill>
                  <a:srgbClr val="000000"/>
                </a:solidFill>
                <a:latin typeface="Arial" panose="020B0604020202020204" pitchFamily="34" charset="0"/>
              </a:rPr>
              <a:t>The pulper support steel was installed, minus stairways, grating, and handrails.​</a:t>
            </a:r>
          </a:p>
          <a:p>
            <a:pPr fontAlgn="base">
              <a:lnSpc>
                <a:spcPct val="150000"/>
              </a:lnSpc>
              <a:buFont typeface="Arial" panose="020B0604020202020204" pitchFamily="34" charset="0"/>
              <a:buChar char="•"/>
            </a:pPr>
            <a:r>
              <a:rPr lang="en-US" dirty="0">
                <a:solidFill>
                  <a:srgbClr val="000000"/>
                </a:solidFill>
                <a:latin typeface="Arial" panose="020B0604020202020204" pitchFamily="34" charset="0"/>
              </a:rPr>
              <a:t>The </a:t>
            </a:r>
            <a:r>
              <a:rPr lang="en-US" b="1" dirty="0">
                <a:solidFill>
                  <a:srgbClr val="000000"/>
                </a:solidFill>
                <a:latin typeface="Arial" panose="020B0604020202020204" pitchFamily="34" charset="0"/>
              </a:rPr>
              <a:t>drum pulper and wash tunnel have been installed.  </a:t>
            </a:r>
            <a:r>
              <a:rPr lang="en-US" dirty="0">
                <a:solidFill>
                  <a:srgbClr val="000000"/>
                </a:solidFill>
                <a:latin typeface="Arial" panose="020B0604020202020204" pitchFamily="34" charset="0"/>
              </a:rPr>
              <a:t>​</a:t>
            </a:r>
          </a:p>
          <a:p>
            <a:pPr fontAlgn="base">
              <a:lnSpc>
                <a:spcPct val="150000"/>
              </a:lnSpc>
              <a:buFont typeface="Arial" panose="020B0604020202020204" pitchFamily="34" charset="0"/>
              <a:buChar char="•"/>
            </a:pPr>
            <a:r>
              <a:rPr lang="en-US" dirty="0">
                <a:solidFill>
                  <a:srgbClr val="000000"/>
                </a:solidFill>
                <a:latin typeface="Arial" panose="020B0604020202020204" pitchFamily="34" charset="0"/>
              </a:rPr>
              <a:t>Paving completion allowed for the streamlining of delivery receiving and storage.  ​</a:t>
            </a:r>
          </a:p>
          <a:p>
            <a:pPr fontAlgn="base">
              <a:lnSpc>
                <a:spcPct val="150000"/>
              </a:lnSpc>
              <a:buFont typeface="Arial" panose="020B0604020202020204" pitchFamily="34" charset="0"/>
              <a:buChar char="•"/>
            </a:pPr>
            <a:r>
              <a:rPr lang="en-US" dirty="0">
                <a:solidFill>
                  <a:srgbClr val="000000"/>
                </a:solidFill>
                <a:latin typeface="Arial" panose="020B0604020202020204" pitchFamily="34" charset="0"/>
              </a:rPr>
              <a:t>Transformers are in place and</a:t>
            </a:r>
            <a:r>
              <a:rPr lang="en-US" b="1" dirty="0">
                <a:solidFill>
                  <a:srgbClr val="000000"/>
                </a:solidFill>
                <a:latin typeface="Arial" panose="020B0604020202020204" pitchFamily="34" charset="0"/>
              </a:rPr>
              <a:t> high voltage wiring is being pulled.</a:t>
            </a:r>
            <a:r>
              <a:rPr lang="en-US" dirty="0">
                <a:solidFill>
                  <a:srgbClr val="000000"/>
                </a:solidFill>
                <a:latin typeface="Arial" panose="020B0604020202020204" pitchFamily="34" charset="0"/>
              </a:rPr>
              <a:t>​</a:t>
            </a:r>
          </a:p>
          <a:p>
            <a:pPr fontAlgn="base">
              <a:lnSpc>
                <a:spcPct val="150000"/>
              </a:lnSpc>
              <a:buFont typeface="Arial" panose="020B0604020202020204" pitchFamily="34" charset="0"/>
              <a:buChar char="•"/>
            </a:pPr>
            <a:r>
              <a:rPr lang="en-US" dirty="0">
                <a:solidFill>
                  <a:srgbClr val="000000"/>
                </a:solidFill>
                <a:latin typeface="Arial" panose="020B0604020202020204" pitchFamily="34" charset="0"/>
              </a:rPr>
              <a:t>Structural steel and decking are complete on mechanical room roof.​</a:t>
            </a:r>
            <a:endParaRPr lang="en-US" dirty="0">
              <a:solidFill>
                <a:srgbClr val="000000"/>
              </a:solidFill>
              <a:latin typeface="Segoe UI" panose="020B0502040204020203" pitchFamily="34" charset="0"/>
            </a:endParaRPr>
          </a:p>
          <a:p>
            <a:pPr fontAlgn="base">
              <a:lnSpc>
                <a:spcPct val="150000"/>
              </a:lnSpc>
              <a:buFont typeface="Arial" panose="020B0604020202020204" pitchFamily="34" charset="0"/>
              <a:buChar char="•"/>
            </a:pPr>
            <a:r>
              <a:rPr lang="en-US" dirty="0">
                <a:solidFill>
                  <a:srgbClr val="000000"/>
                </a:solidFill>
                <a:latin typeface="Arial" panose="020B0604020202020204" pitchFamily="34" charset="0"/>
              </a:rPr>
              <a:t>The scale house has been delivered and scales scheduled to arrive this week. ​</a:t>
            </a:r>
          </a:p>
          <a:p>
            <a:pPr fontAlgn="base">
              <a:lnSpc>
                <a:spcPct val="150000"/>
              </a:lnSpc>
              <a:buFont typeface="Arial" panose="020B0604020202020204" pitchFamily="34" charset="0"/>
              <a:buChar char="•"/>
            </a:pPr>
            <a:r>
              <a:rPr lang="en-US" b="1" dirty="0">
                <a:solidFill>
                  <a:srgbClr val="000000"/>
                </a:solidFill>
                <a:latin typeface="Arial" panose="020B0604020202020204" pitchFamily="34" charset="0"/>
              </a:rPr>
              <a:t>Heat pumps </a:t>
            </a:r>
            <a:r>
              <a:rPr lang="en-US" dirty="0">
                <a:solidFill>
                  <a:srgbClr val="000000"/>
                </a:solidFill>
                <a:latin typeface="Arial" panose="020B0604020202020204" pitchFamily="34" charset="0"/>
              </a:rPr>
              <a:t>have been installed in the Porta-king Temperature Control Building. ​</a:t>
            </a:r>
          </a:p>
          <a:p>
            <a:pPr fontAlgn="base">
              <a:lnSpc>
                <a:spcPct val="150000"/>
              </a:lnSpc>
              <a:buFont typeface="Arial" panose="020B0604020202020204" pitchFamily="34" charset="0"/>
              <a:buChar char="•"/>
            </a:pPr>
            <a:r>
              <a:rPr lang="en-US" dirty="0" err="1">
                <a:solidFill>
                  <a:srgbClr val="000000"/>
                </a:solidFill>
                <a:latin typeface="Arial" panose="020B0604020202020204" pitchFamily="34" charset="0"/>
              </a:rPr>
              <a:t>Winbco</a:t>
            </a:r>
            <a:r>
              <a:rPr lang="en-US" dirty="0">
                <a:solidFill>
                  <a:srgbClr val="000000"/>
                </a:solidFill>
                <a:latin typeface="Arial" panose="020B0604020202020204" pitchFamily="34" charset="0"/>
              </a:rPr>
              <a:t> has mobilized on site and </a:t>
            </a:r>
            <a:r>
              <a:rPr lang="en-US" b="1" dirty="0">
                <a:solidFill>
                  <a:srgbClr val="000000"/>
                </a:solidFill>
                <a:latin typeface="Arial" panose="020B0604020202020204" pitchFamily="34" charset="0"/>
              </a:rPr>
              <a:t>completed 2 tanks in the Tank Farm.</a:t>
            </a:r>
            <a:r>
              <a:rPr lang="en-US" dirty="0">
                <a:solidFill>
                  <a:srgbClr val="000000"/>
                </a:solidFill>
                <a:latin typeface="Arial" panose="020B0604020202020204" pitchFamily="34" charset="0"/>
              </a:rPr>
              <a:t>​</a:t>
            </a:r>
          </a:p>
          <a:p>
            <a:pPr fontAlgn="base">
              <a:lnSpc>
                <a:spcPct val="150000"/>
              </a:lnSpc>
              <a:buFont typeface="Arial" panose="020B0604020202020204" pitchFamily="34" charset="0"/>
              <a:buChar char="•"/>
            </a:pPr>
            <a:r>
              <a:rPr lang="en-US" dirty="0">
                <a:solidFill>
                  <a:srgbClr val="000000"/>
                </a:solidFill>
                <a:latin typeface="Arial" panose="020B0604020202020204" pitchFamily="34" charset="0"/>
              </a:rPr>
              <a:t>NS Giles has completed concrete slabs and piers for HVAC. All other ​</a:t>
            </a:r>
          </a:p>
          <a:p>
            <a:pPr fontAlgn="base">
              <a:lnSpc>
                <a:spcPct val="150000"/>
              </a:lnSpc>
            </a:pPr>
            <a:r>
              <a:rPr lang="en-US" dirty="0">
                <a:solidFill>
                  <a:srgbClr val="000000"/>
                </a:solidFill>
                <a:latin typeface="Arial" panose="020B0604020202020204" pitchFamily="34" charset="0"/>
              </a:rPr>
              <a:t>    exterior concrete placements will be completed this week.​</a:t>
            </a:r>
            <a:endParaRPr lang="en-US" dirty="0">
              <a:solidFill>
                <a:srgbClr val="000000"/>
              </a:solidFill>
              <a:latin typeface="Segoe UI" panose="020B0502040204020203" pitchFamily="34" charset="0"/>
            </a:endParaRPr>
          </a:p>
          <a:p>
            <a:pPr fontAlgn="base"/>
            <a:endParaRPr lang="en-US" sz="800" dirty="0">
              <a:solidFill>
                <a:srgbClr val="000000"/>
              </a:solidFill>
              <a:latin typeface="Segoe UI" panose="020B0502040204020203" pitchFamily="34" charset="0"/>
            </a:endParaRPr>
          </a:p>
          <a:p>
            <a:pPr fontAlgn="base"/>
            <a:r>
              <a:rPr lang="en-US" b="1" dirty="0">
                <a:solidFill>
                  <a:srgbClr val="000000"/>
                </a:solidFill>
                <a:latin typeface="Arial" panose="020B0604020202020204" pitchFamily="34" charset="0"/>
              </a:rPr>
              <a:t>Bancroft continues to mobilize and increase manpower in compliance </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b="1" dirty="0">
                <a:solidFill>
                  <a:srgbClr val="000000"/>
                </a:solidFill>
                <a:latin typeface="Arial" panose="020B0604020202020204" pitchFamily="34" charset="0"/>
              </a:rPr>
              <a:t>with the schedule for equipment, steel, and piping installations.</a:t>
            </a:r>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p:txBody>
      </p:sp>
      <p:pic>
        <p:nvPicPr>
          <p:cNvPr id="4" name="Picture 3">
            <a:extLst>
              <a:ext uri="{FF2B5EF4-FFF2-40B4-BE49-F238E27FC236}">
                <a16:creationId xmlns:a16="http://schemas.microsoft.com/office/drawing/2014/main" id="{7E18EC8C-E8E8-4B9A-9F65-1630EC7E3FE9}"/>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128000"/>
                    </a14:imgEffect>
                  </a14:imgLayer>
                </a14:imgProps>
              </a:ext>
              <a:ext uri="{28A0092B-C50C-407E-A947-70E740481C1C}">
                <a14:useLocalDpi xmlns:a14="http://schemas.microsoft.com/office/drawing/2010/main"/>
              </a:ext>
            </a:extLst>
          </a:blip>
          <a:stretch>
            <a:fillRect/>
          </a:stretch>
        </p:blipFill>
        <p:spPr>
          <a:xfrm rot="5400000">
            <a:off x="8202930" y="2625300"/>
            <a:ext cx="4132217" cy="3099162"/>
          </a:xfrm>
          <a:prstGeom prst="rect">
            <a:avLst/>
          </a:prstGeom>
        </p:spPr>
      </p:pic>
    </p:spTree>
    <p:extLst>
      <p:ext uri="{BB962C8B-B14F-4D97-AF65-F5344CB8AC3E}">
        <p14:creationId xmlns:p14="http://schemas.microsoft.com/office/powerpoint/2010/main" val="1396623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95FFC2-9EA0-4219-AF10-FB257E41E0A4}"/>
              </a:ext>
            </a:extLst>
          </p:cNvPr>
          <p:cNvSpPr>
            <a:spLocks noGrp="1"/>
          </p:cNvSpPr>
          <p:nvPr>
            <p:ph idx="1"/>
          </p:nvPr>
        </p:nvSpPr>
        <p:spPr>
          <a:xfrm>
            <a:off x="838200" y="1941922"/>
            <a:ext cx="10515600" cy="4235040"/>
          </a:xfrm>
        </p:spPr>
        <p:txBody>
          <a:bodyPr/>
          <a:lstStyle/>
          <a:p>
            <a:pPr marL="0" indent="0" algn="just">
              <a:buNone/>
            </a:pPr>
            <a:endParaRPr lang="en-US" dirty="0">
              <a:hlinkClick r:id="rId3"/>
            </a:endParaRPr>
          </a:p>
          <a:p>
            <a:pPr marL="0" indent="0" algn="ctr">
              <a:buNone/>
            </a:pPr>
            <a:endParaRPr lang="en-US" dirty="0">
              <a:hlinkClick r:id="rId3"/>
            </a:endParaRPr>
          </a:p>
          <a:p>
            <a:pPr marL="0" indent="0" algn="ctr">
              <a:buNone/>
            </a:pPr>
            <a:r>
              <a:rPr lang="en-US" dirty="0">
                <a:hlinkClick r:id="rId3"/>
              </a:rPr>
              <a:t>https://youtu.be/dOR31qtVGh8</a:t>
            </a:r>
            <a:r>
              <a:rPr lang="en-US" dirty="0"/>
              <a:t> </a:t>
            </a:r>
          </a:p>
        </p:txBody>
      </p:sp>
      <p:sp>
        <p:nvSpPr>
          <p:cNvPr id="5" name="TextBox 4">
            <a:extLst>
              <a:ext uri="{FF2B5EF4-FFF2-40B4-BE49-F238E27FC236}">
                <a16:creationId xmlns:a16="http://schemas.microsoft.com/office/drawing/2014/main" id="{17D6D0FC-E6F2-4BE2-9490-865124F69896}"/>
              </a:ext>
            </a:extLst>
          </p:cNvPr>
          <p:cNvSpPr txBox="1"/>
          <p:nvPr/>
        </p:nvSpPr>
        <p:spPr>
          <a:xfrm>
            <a:off x="829559" y="1828800"/>
            <a:ext cx="10473179" cy="646331"/>
          </a:xfrm>
          <a:prstGeom prst="rect">
            <a:avLst/>
          </a:prstGeom>
          <a:noFill/>
        </p:spPr>
        <p:txBody>
          <a:bodyPr wrap="square" rtlCol="0">
            <a:spAutoFit/>
          </a:bodyPr>
          <a:lstStyle/>
          <a:p>
            <a:r>
              <a:rPr lang="en-US" dirty="0"/>
              <a:t>Click the link below for a drone video of the construction equipment an d progress of the </a:t>
            </a:r>
            <a:r>
              <a:rPr lang="en-US" dirty="0" err="1"/>
              <a:t>Fiberight</a:t>
            </a:r>
            <a:r>
              <a:rPr lang="en-US" dirty="0"/>
              <a:t>/Coastal Resources of Maine Hampden facility.</a:t>
            </a:r>
          </a:p>
        </p:txBody>
      </p:sp>
      <p:sp>
        <p:nvSpPr>
          <p:cNvPr id="6" name="TextBox 5">
            <a:extLst>
              <a:ext uri="{FF2B5EF4-FFF2-40B4-BE49-F238E27FC236}">
                <a16:creationId xmlns:a16="http://schemas.microsoft.com/office/drawing/2014/main" id="{C8CCC752-CE74-4C3E-BB05-80344F09B6C1}"/>
              </a:ext>
            </a:extLst>
          </p:cNvPr>
          <p:cNvSpPr txBox="1"/>
          <p:nvPr/>
        </p:nvSpPr>
        <p:spPr>
          <a:xfrm>
            <a:off x="641023" y="443857"/>
            <a:ext cx="110953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Black" panose="020B0A04020102020204" pitchFamily="34" charset="0"/>
              </a:rPr>
              <a:t>Facility Overview Video</a:t>
            </a:r>
            <a:endPar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52652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FC32-A551-4F4A-971D-1B6A31622466}"/>
              </a:ext>
            </a:extLst>
          </p:cNvPr>
          <p:cNvSpPr>
            <a:spLocks noGrp="1"/>
          </p:cNvSpPr>
          <p:nvPr>
            <p:ph type="title"/>
          </p:nvPr>
        </p:nvSpPr>
        <p:spPr>
          <a:xfrm>
            <a:off x="311285" y="2766218"/>
            <a:ext cx="3677055" cy="1325563"/>
          </a:xfrm>
        </p:spPr>
        <p:txBody>
          <a:bodyPr>
            <a:normAutofit fontScale="90000"/>
          </a:bodyPr>
          <a:lstStyle/>
          <a:p>
            <a:r>
              <a:rPr lang="en-US">
                <a:latin typeface="Arial Black" panose="020B0A04020102020204" pitchFamily="34" charset="0"/>
              </a:rPr>
              <a:t>3D Modeling of the “Wet End”</a:t>
            </a:r>
          </a:p>
        </p:txBody>
      </p:sp>
      <p:sp>
        <p:nvSpPr>
          <p:cNvPr id="5" name="Content Placeholder 4">
            <a:extLst>
              <a:ext uri="{FF2B5EF4-FFF2-40B4-BE49-F238E27FC236}">
                <a16:creationId xmlns:a16="http://schemas.microsoft.com/office/drawing/2014/main" id="{BA13D98A-25FE-40D2-8C5E-3044380B0690}"/>
              </a:ext>
            </a:extLst>
          </p:cNvPr>
          <p:cNvSpPr>
            <a:spLocks noGrp="1"/>
          </p:cNvSpPr>
          <p:nvPr>
            <p:ph idx="1"/>
          </p:nvPr>
        </p:nvSpPr>
        <p:spPr>
          <a:xfrm>
            <a:off x="311285" y="1731357"/>
            <a:ext cx="4618934" cy="4351338"/>
          </a:xfrm>
        </p:spPr>
        <p:txBody>
          <a:bodyPr/>
          <a:lstStyle/>
          <a:p>
            <a:endParaRPr lang="en-US"/>
          </a:p>
        </p:txBody>
      </p:sp>
      <p:sp>
        <p:nvSpPr>
          <p:cNvPr id="6" name="TextBox 5">
            <a:extLst>
              <a:ext uri="{FF2B5EF4-FFF2-40B4-BE49-F238E27FC236}">
                <a16:creationId xmlns:a16="http://schemas.microsoft.com/office/drawing/2014/main" id="{F3CACD38-A54F-436E-BBF2-B55BC646E8EF}"/>
              </a:ext>
            </a:extLst>
          </p:cNvPr>
          <p:cNvSpPr txBox="1"/>
          <p:nvPr/>
        </p:nvSpPr>
        <p:spPr>
          <a:xfrm>
            <a:off x="5316718" y="3223970"/>
            <a:ext cx="5599521" cy="461665"/>
          </a:xfrm>
          <a:prstGeom prst="rect">
            <a:avLst/>
          </a:prstGeom>
          <a:noFill/>
        </p:spPr>
        <p:txBody>
          <a:bodyPr wrap="square" rtlCol="0">
            <a:spAutoFit/>
          </a:bodyPr>
          <a:lstStyle/>
          <a:p>
            <a:r>
              <a:rPr lang="en-US" sz="2400" dirty="0">
                <a:hlinkClick r:id="rId3"/>
              </a:rPr>
              <a:t>https://youtu.be/6N7tfaY8Jcs</a:t>
            </a:r>
            <a:r>
              <a:rPr lang="en-US" sz="2400" dirty="0"/>
              <a:t> </a:t>
            </a:r>
          </a:p>
        </p:txBody>
      </p:sp>
      <p:sp>
        <p:nvSpPr>
          <p:cNvPr id="8" name="TextBox 7">
            <a:extLst>
              <a:ext uri="{FF2B5EF4-FFF2-40B4-BE49-F238E27FC236}">
                <a16:creationId xmlns:a16="http://schemas.microsoft.com/office/drawing/2014/main" id="{6BF14DB5-E447-4C48-8F04-4FDD4FF7EEE7}"/>
              </a:ext>
            </a:extLst>
          </p:cNvPr>
          <p:cNvSpPr txBox="1"/>
          <p:nvPr/>
        </p:nvSpPr>
        <p:spPr>
          <a:xfrm>
            <a:off x="5316718" y="1941922"/>
            <a:ext cx="5505253" cy="923330"/>
          </a:xfrm>
          <a:prstGeom prst="rect">
            <a:avLst/>
          </a:prstGeom>
          <a:noFill/>
        </p:spPr>
        <p:txBody>
          <a:bodyPr wrap="square" rtlCol="0">
            <a:spAutoFit/>
          </a:bodyPr>
          <a:lstStyle/>
          <a:p>
            <a:r>
              <a:rPr lang="en-US" dirty="0"/>
              <a:t>Click the link below for a video of the 3D Modeling of the “Wet End” at the </a:t>
            </a:r>
            <a:r>
              <a:rPr lang="en-US" dirty="0" err="1"/>
              <a:t>Fiberight</a:t>
            </a:r>
            <a:r>
              <a:rPr lang="en-US" dirty="0"/>
              <a:t>/Coastal Resources of Maine Hampden facility.</a:t>
            </a:r>
          </a:p>
        </p:txBody>
      </p:sp>
    </p:spTree>
    <p:extLst>
      <p:ext uri="{BB962C8B-B14F-4D97-AF65-F5344CB8AC3E}">
        <p14:creationId xmlns:p14="http://schemas.microsoft.com/office/powerpoint/2010/main" val="2053270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3954-E143-4B14-BA69-D36A4640B4C9}"/>
              </a:ext>
            </a:extLst>
          </p:cNvPr>
          <p:cNvSpPr txBox="1"/>
          <p:nvPr/>
        </p:nvSpPr>
        <p:spPr>
          <a:xfrm>
            <a:off x="1340258" y="1285796"/>
            <a:ext cx="9208637"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PROCESSING MATERIALS HELPS AVOID </a:t>
            </a:r>
            <a:r>
              <a:rPr lang="en-US" sz="2800" b="1">
                <a:solidFill>
                  <a:prstClr val="black"/>
                </a:solidFill>
                <a:latin typeface="Arial Narrow" panose="020B0606020202030204" pitchFamily="34" charset="0"/>
              </a:rPr>
              <a:t>VOLATILE</a:t>
            </a:r>
            <a:r>
              <a:rPr kumimoji="0" lang="en-US" sz="2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MARKETS</a:t>
            </a:r>
          </a:p>
        </p:txBody>
      </p:sp>
      <p:sp>
        <p:nvSpPr>
          <p:cNvPr id="7" name="TextBox 6">
            <a:extLst>
              <a:ext uri="{FF2B5EF4-FFF2-40B4-BE49-F238E27FC236}">
                <a16:creationId xmlns:a16="http://schemas.microsoft.com/office/drawing/2014/main" id="{A868743F-557A-4F9C-90A4-C28348AF936D}"/>
              </a:ext>
            </a:extLst>
          </p:cNvPr>
          <p:cNvSpPr txBox="1"/>
          <p:nvPr/>
        </p:nvSpPr>
        <p:spPr>
          <a:xfrm>
            <a:off x="2036800" y="518054"/>
            <a:ext cx="811839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Fiberight’s Functionality</a:t>
            </a:r>
          </a:p>
        </p:txBody>
      </p:sp>
      <p:cxnSp>
        <p:nvCxnSpPr>
          <p:cNvPr id="10" name="Straight Connector 9">
            <a:extLst>
              <a:ext uri="{FF2B5EF4-FFF2-40B4-BE49-F238E27FC236}">
                <a16:creationId xmlns:a16="http://schemas.microsoft.com/office/drawing/2014/main" id="{BC1C7BC9-D0E8-4FCA-A8FF-AC512FF311BF}"/>
              </a:ext>
            </a:extLst>
          </p:cNvPr>
          <p:cNvCxnSpPr>
            <a:cxnSpLocks/>
          </p:cNvCxnSpPr>
          <p:nvPr/>
        </p:nvCxnSpPr>
        <p:spPr>
          <a:xfrm>
            <a:off x="1284402" y="1223466"/>
            <a:ext cx="9623196" cy="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566691E-E82C-45D0-8DDA-5F0C2385F514}"/>
              </a:ext>
            </a:extLst>
          </p:cNvPr>
          <p:cNvSpPr txBox="1"/>
          <p:nvPr/>
        </p:nvSpPr>
        <p:spPr>
          <a:xfrm>
            <a:off x="946945" y="1861670"/>
            <a:ext cx="1014559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China’s Green Sword and the International Repercussions for Recycling Markets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Fiberight’s</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unique method of producing finished products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don’t rely on overseas markets protects us from unpredictable and extreme fluctuations. This allows us the flexibility to offer a better and more economically sustainable way to manage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MSW</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recycling.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Products Produced for Revenue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Bulk</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Cellulose/Pulp, Plastics-derived Fuel Briquettes,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Mixed metals,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BioGas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Baled</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OCC (Cardboard), Aluminum Cans, Steel Cans,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Plastics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Grade 1(PET) &amp; 2 (HDPE)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also be shipping out Alternative Daily Cover (ADC) from clean process fines</a:t>
            </a:r>
          </a:p>
        </p:txBody>
      </p:sp>
      <p:pic>
        <p:nvPicPr>
          <p:cNvPr id="4" name="Picture 3">
            <a:extLst>
              <a:ext uri="{FF2B5EF4-FFF2-40B4-BE49-F238E27FC236}">
                <a16:creationId xmlns:a16="http://schemas.microsoft.com/office/drawing/2014/main" id="{80AE2823-AD23-43A2-A1FF-3367A25AD7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6064" y="3562692"/>
            <a:ext cx="2762456" cy="2071842"/>
          </a:xfrm>
          <a:prstGeom prst="rect">
            <a:avLst/>
          </a:prstGeom>
        </p:spPr>
      </p:pic>
    </p:spTree>
    <p:extLst>
      <p:ext uri="{BB962C8B-B14F-4D97-AF65-F5344CB8AC3E}">
        <p14:creationId xmlns:p14="http://schemas.microsoft.com/office/powerpoint/2010/main" val="220998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2800"/>
              <a:t>Welcome </a:t>
            </a:r>
            <a:br>
              <a:rPr lang="en-US" sz="2800"/>
            </a:br>
            <a:r>
              <a:rPr lang="en-US" sz="2800"/>
              <a:t>Chip Reeves, MRC Board President </a:t>
            </a:r>
          </a:p>
        </p:txBody>
      </p:sp>
      <p:pic>
        <p:nvPicPr>
          <p:cNvPr id="5" name="Picture 4">
            <a:extLst>
              <a:ext uri="{FF2B5EF4-FFF2-40B4-BE49-F238E27FC236}">
                <a16:creationId xmlns:a16="http://schemas.microsoft.com/office/drawing/2014/main" id="{0A9C1F76-17C7-4053-A69E-2D901B538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0B7CC"/>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65431" y="2438400"/>
            <a:ext cx="6586489" cy="3785419"/>
          </a:xfrm>
        </p:spPr>
        <p:txBody>
          <a:bodyPr>
            <a:normAutofit/>
          </a:bodyPr>
          <a:lstStyle/>
          <a:p>
            <a:r>
              <a:rPr lang="en-US" sz="2000"/>
              <a:t>MRC’s mission </a:t>
            </a:r>
          </a:p>
          <a:p>
            <a:pPr lvl="1"/>
            <a:r>
              <a:rPr lang="en-US" sz="2000"/>
              <a:t>Affordable </a:t>
            </a:r>
          </a:p>
          <a:p>
            <a:pPr lvl="1"/>
            <a:r>
              <a:rPr lang="en-US" sz="2000"/>
              <a:t>Environmentally sound</a:t>
            </a:r>
          </a:p>
          <a:p>
            <a:pPr lvl="1"/>
            <a:r>
              <a:rPr lang="en-US" sz="2000"/>
              <a:t>Focused on the long-term</a:t>
            </a:r>
          </a:p>
          <a:p>
            <a:r>
              <a:rPr lang="en-US" sz="2000"/>
              <a:t>2018: A Year of Transition </a:t>
            </a:r>
          </a:p>
          <a:p>
            <a:pPr lvl="1"/>
            <a:r>
              <a:rPr lang="en-US" sz="2000"/>
              <a:t>Wind-up of the PERC arrangements</a:t>
            </a:r>
          </a:p>
          <a:p>
            <a:pPr lvl="1"/>
            <a:r>
              <a:rPr lang="en-US" sz="2000"/>
              <a:t>Continued construction of Coastal Hampden Facility</a:t>
            </a:r>
          </a:p>
          <a:p>
            <a:pPr lvl="1"/>
            <a:r>
              <a:rPr lang="en-US" sz="2000"/>
              <a:t>Manage MSW during the transition</a:t>
            </a:r>
          </a:p>
          <a:p>
            <a:pPr lvl="1"/>
            <a:r>
              <a:rPr lang="en-US" sz="2000"/>
              <a:t>Perform new MRC roles in the new arrangements</a:t>
            </a:r>
          </a:p>
        </p:txBody>
      </p:sp>
      <p:sp>
        <p:nvSpPr>
          <p:cNvPr id="4" name="Slide Number Placeholder 3"/>
          <p:cNvSpPr>
            <a:spLocks noGrp="1"/>
          </p:cNvSpPr>
          <p:nvPr>
            <p:ph type="sldNum" sz="quarter" idx="12"/>
          </p:nvPr>
        </p:nvSpPr>
        <p:spPr>
          <a:xfrm>
            <a:off x="10167042" y="6356350"/>
            <a:ext cx="1186758" cy="365125"/>
          </a:xfrm>
        </p:spPr>
        <p:txBody>
          <a:bodyPr>
            <a:normAutofit/>
          </a:bodyPr>
          <a:lstStyle/>
          <a:p>
            <a:pPr>
              <a:spcAft>
                <a:spcPts val="600"/>
              </a:spcAft>
            </a:pPr>
            <a:fld id="{CA138005-41CF-4CF9-83BB-05A88C96FE74}" type="slidenum">
              <a:rPr lang="en-US" smtClean="0"/>
              <a:pPr>
                <a:spcAft>
                  <a:spcPts val="600"/>
                </a:spcAft>
              </a:pPr>
              <a:t>2</a:t>
            </a:fld>
            <a:endParaRPr lang="en-US"/>
          </a:p>
        </p:txBody>
      </p:sp>
    </p:spTree>
    <p:extLst>
      <p:ext uri="{BB962C8B-B14F-4D97-AF65-F5344CB8AC3E}">
        <p14:creationId xmlns:p14="http://schemas.microsoft.com/office/powerpoint/2010/main" val="312474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3954-E143-4B14-BA69-D36A4640B4C9}"/>
              </a:ext>
            </a:extLst>
          </p:cNvPr>
          <p:cNvSpPr txBox="1"/>
          <p:nvPr/>
        </p:nvSpPr>
        <p:spPr>
          <a:xfrm>
            <a:off x="3035733" y="1223466"/>
            <a:ext cx="58633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STOP START, START SWING, NON-STOP</a:t>
            </a:r>
          </a:p>
        </p:txBody>
      </p:sp>
      <p:sp>
        <p:nvSpPr>
          <p:cNvPr id="7" name="TextBox 6">
            <a:extLst>
              <a:ext uri="{FF2B5EF4-FFF2-40B4-BE49-F238E27FC236}">
                <a16:creationId xmlns:a16="http://schemas.microsoft.com/office/drawing/2014/main" id="{A868743F-557A-4F9C-90A4-C28348AF936D}"/>
              </a:ext>
            </a:extLst>
          </p:cNvPr>
          <p:cNvSpPr txBox="1"/>
          <p:nvPr/>
        </p:nvSpPr>
        <p:spPr>
          <a:xfrm>
            <a:off x="2943206" y="546625"/>
            <a:ext cx="60483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Onboarding Plan</a:t>
            </a:r>
          </a:p>
        </p:txBody>
      </p:sp>
      <p:cxnSp>
        <p:nvCxnSpPr>
          <p:cNvPr id="10" name="Straight Connector 9">
            <a:extLst>
              <a:ext uri="{FF2B5EF4-FFF2-40B4-BE49-F238E27FC236}">
                <a16:creationId xmlns:a16="http://schemas.microsoft.com/office/drawing/2014/main" id="{BC1C7BC9-D0E8-4FCA-A8FF-AC512FF311BF}"/>
              </a:ext>
            </a:extLst>
          </p:cNvPr>
          <p:cNvCxnSpPr>
            <a:cxnSpLocks/>
          </p:cNvCxnSpPr>
          <p:nvPr/>
        </p:nvCxnSpPr>
        <p:spPr>
          <a:xfrm>
            <a:off x="1284400" y="1223466"/>
            <a:ext cx="9623196" cy="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566691E-E82C-45D0-8DDA-5F0C2385F514}"/>
              </a:ext>
            </a:extLst>
          </p:cNvPr>
          <p:cNvSpPr txBox="1"/>
          <p:nvPr/>
        </p:nvSpPr>
        <p:spPr>
          <a:xfrm>
            <a:off x="1284400" y="1740893"/>
            <a:ext cx="7877904"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Onboarding Groups based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Transportation expenses, Delivery Methods,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Geography, Clear preference to avoid landfill,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MSW</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Tonnage generated per month,  multiple loads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Ramp up Tonnage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MSW</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SSR</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Month 1 – 1650 tons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Month 2 – 5000 tons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Month 3 – 7900 tons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Order of Acceptance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Group A – Start Stop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Groups A &amp; B – Stop Start to Start Swing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Groups A, B &amp; C – Start Swing to Non-Stop  </a:t>
            </a:r>
          </a:p>
        </p:txBody>
      </p:sp>
      <p:pic>
        <p:nvPicPr>
          <p:cNvPr id="2" name="Picture 1">
            <a:extLst>
              <a:ext uri="{FF2B5EF4-FFF2-40B4-BE49-F238E27FC236}">
                <a16:creationId xmlns:a16="http://schemas.microsoft.com/office/drawing/2014/main" id="{0132943F-7456-454C-9C43-84BEA169AD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6714" y="2423527"/>
            <a:ext cx="4227513" cy="3170634"/>
          </a:xfrm>
          <a:prstGeom prst="rect">
            <a:avLst/>
          </a:prstGeom>
        </p:spPr>
      </p:pic>
    </p:spTree>
    <p:extLst>
      <p:ext uri="{BB962C8B-B14F-4D97-AF65-F5344CB8AC3E}">
        <p14:creationId xmlns:p14="http://schemas.microsoft.com/office/powerpoint/2010/main" val="3405244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3954-E143-4B14-BA69-D36A4640B4C9}"/>
              </a:ext>
            </a:extLst>
          </p:cNvPr>
          <p:cNvSpPr txBox="1"/>
          <p:nvPr/>
        </p:nvSpPr>
        <p:spPr>
          <a:xfrm>
            <a:off x="1513002" y="1265348"/>
            <a:ext cx="98407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PUBLIC OUTREACH AND FACILITY ASSISTANCE FOR TRANSITION </a:t>
            </a:r>
          </a:p>
        </p:txBody>
      </p:sp>
      <p:sp>
        <p:nvSpPr>
          <p:cNvPr id="7" name="TextBox 6">
            <a:extLst>
              <a:ext uri="{FF2B5EF4-FFF2-40B4-BE49-F238E27FC236}">
                <a16:creationId xmlns:a16="http://schemas.microsoft.com/office/drawing/2014/main" id="{A868743F-557A-4F9C-90A4-C28348AF936D}"/>
              </a:ext>
            </a:extLst>
          </p:cNvPr>
          <p:cNvSpPr txBox="1"/>
          <p:nvPr/>
        </p:nvSpPr>
        <p:spPr>
          <a:xfrm>
            <a:off x="2019272" y="558037"/>
            <a:ext cx="815345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Education and Outreach</a:t>
            </a:r>
          </a:p>
        </p:txBody>
      </p:sp>
      <p:cxnSp>
        <p:nvCxnSpPr>
          <p:cNvPr id="10" name="Straight Connector 9">
            <a:extLst>
              <a:ext uri="{FF2B5EF4-FFF2-40B4-BE49-F238E27FC236}">
                <a16:creationId xmlns:a16="http://schemas.microsoft.com/office/drawing/2014/main" id="{BC1C7BC9-D0E8-4FCA-A8FF-AC512FF311BF}"/>
              </a:ext>
            </a:extLst>
          </p:cNvPr>
          <p:cNvCxnSpPr>
            <a:cxnSpLocks/>
          </p:cNvCxnSpPr>
          <p:nvPr/>
        </p:nvCxnSpPr>
        <p:spPr>
          <a:xfrm>
            <a:off x="1284402" y="1223466"/>
            <a:ext cx="9623196" cy="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566691E-E82C-45D0-8DDA-5F0C2385F514}"/>
              </a:ext>
            </a:extLst>
          </p:cNvPr>
          <p:cNvSpPr txBox="1"/>
          <p:nvPr/>
        </p:nvSpPr>
        <p:spPr>
          <a:xfrm>
            <a:off x="1110342" y="1993648"/>
            <a:ext cx="8458200"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Onboarding Workshop for Transfer Station Managers and Operators </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tomorrow and includes a tour of CRM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0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nd</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workshop being planned for Curbside communities and Haulers.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Workshops will give clearer focus/scope of needed outreach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www.CoastalResourcesME.com</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in Development for Jan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Textile and Garment Recycling w/ Apparel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Guidance/Best Practices Documents will be developed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Single Stream Recycling Materials are being finalized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 and Operations tours continue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80AE2823-AD23-43A2-A1FF-3367A25AD76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988" b="99151" l="9962" r="89984">
                        <a14:foregroundMark x1="30795" y1="81111" x2="31018" y2="96037"/>
                        <a14:foregroundMark x1="30749" y1="78043" x2="30789" y2="80743"/>
                        <a14:foregroundMark x1="31018" y1="96037" x2="44292" y2="95269"/>
                        <a14:foregroundMark x1="44292" y1="95269" x2="56893" y2="95269"/>
                        <a14:foregroundMark x1="56893" y1="95269" x2="70086" y2="93004"/>
                        <a14:foregroundMark x1="70086" y1="93004" x2="72106" y2="84917"/>
                        <a14:foregroundMark x1="35353" y1="89244" x2="35353" y2="89244"/>
                        <a14:foregroundMark x1="33333" y1="97857" x2="46257" y2="99151"/>
                        <a14:foregroundMark x1="46257" y1="99151" x2="69817" y2="93975"/>
                        <a14:foregroundMark x1="75256" y1="81884" x2="75256" y2="81884"/>
                        <a14:foregroundMark x1="53716" y1="15123" x2="53716" y2="15123"/>
                        <a14:foregroundMark x1="53150" y1="12980" x2="62628" y2="14679"/>
                        <a14:backgroundMark x1="30749" y1="80590" x2="30156" y2="79337"/>
                        <a14:backgroundMark x1="31879" y1="97412" x2="31018" y2="96563"/>
                      </a14:backgroundRemoval>
                    </a14:imgEffect>
                  </a14:imgLayer>
                </a14:imgProps>
              </a:ext>
              <a:ext uri="{28A0092B-C50C-407E-A947-70E740481C1C}">
                <a14:useLocalDpi xmlns:a14="http://schemas.microsoft.com/office/drawing/2010/main"/>
              </a:ext>
            </a:extLst>
          </a:blip>
          <a:stretch>
            <a:fillRect/>
          </a:stretch>
        </p:blipFill>
        <p:spPr>
          <a:xfrm>
            <a:off x="8583638" y="3850990"/>
            <a:ext cx="3979021" cy="2652680"/>
          </a:xfrm>
          <a:prstGeom prst="rect">
            <a:avLst/>
          </a:prstGeom>
        </p:spPr>
      </p:pic>
    </p:spTree>
    <p:extLst>
      <p:ext uri="{BB962C8B-B14F-4D97-AF65-F5344CB8AC3E}">
        <p14:creationId xmlns:p14="http://schemas.microsoft.com/office/powerpoint/2010/main" val="352619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3954-E143-4B14-BA69-D36A4640B4C9}"/>
              </a:ext>
            </a:extLst>
          </p:cNvPr>
          <p:cNvSpPr txBox="1"/>
          <p:nvPr/>
        </p:nvSpPr>
        <p:spPr>
          <a:xfrm>
            <a:off x="1560340" y="1265348"/>
            <a:ext cx="96231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SINGLE STREAM RECYCLING SERVICES FOR MRC COMMUNITIES</a:t>
            </a:r>
          </a:p>
        </p:txBody>
      </p:sp>
      <p:sp>
        <p:nvSpPr>
          <p:cNvPr id="7" name="TextBox 6">
            <a:extLst>
              <a:ext uri="{FF2B5EF4-FFF2-40B4-BE49-F238E27FC236}">
                <a16:creationId xmlns:a16="http://schemas.microsoft.com/office/drawing/2014/main" id="{A868743F-557A-4F9C-90A4-C28348AF936D}"/>
              </a:ext>
            </a:extLst>
          </p:cNvPr>
          <p:cNvSpPr txBox="1"/>
          <p:nvPr/>
        </p:nvSpPr>
        <p:spPr>
          <a:xfrm>
            <a:off x="1708498" y="504163"/>
            <a:ext cx="932688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Recycling Contract Template</a:t>
            </a:r>
          </a:p>
        </p:txBody>
      </p:sp>
      <p:cxnSp>
        <p:nvCxnSpPr>
          <p:cNvPr id="10" name="Straight Connector 9">
            <a:extLst>
              <a:ext uri="{FF2B5EF4-FFF2-40B4-BE49-F238E27FC236}">
                <a16:creationId xmlns:a16="http://schemas.microsoft.com/office/drawing/2014/main" id="{BC1C7BC9-D0E8-4FCA-A8FF-AC512FF311BF}"/>
              </a:ext>
            </a:extLst>
          </p:cNvPr>
          <p:cNvCxnSpPr>
            <a:cxnSpLocks/>
          </p:cNvCxnSpPr>
          <p:nvPr/>
        </p:nvCxnSpPr>
        <p:spPr>
          <a:xfrm>
            <a:off x="1284402" y="1223466"/>
            <a:ext cx="9623196" cy="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566691E-E82C-45D0-8DDA-5F0C2385F514}"/>
              </a:ext>
            </a:extLst>
          </p:cNvPr>
          <p:cNvSpPr txBox="1"/>
          <p:nvPr/>
        </p:nvSpPr>
        <p:spPr>
          <a:xfrm>
            <a:off x="916032" y="1841549"/>
            <a:ext cx="8458200"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Overview of Contract Details</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Tipping fee for Single Stream Recycling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50% of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MSW</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Tip fee for Joining Members of MRC.</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refers to single stream recycling collected under a Town operated or sponsored program with provisions made for Private Waste Generators.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"Private Waste Generators" means non-residential generators of waste located within the boundaries of the Town that have advised the Town of their desire to deliver Recyclable Materials to the Facility and that are included on a list of Private Waste Generators furnished by the Town to Coastal Resources (CRM).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Contracts will be signed by MRC Joinder Communities and CRM directly.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Stream Recycling Materials are being finalized.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80AE2823-AD23-43A2-A1FF-3367A25AD76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657" b="89980" l="9976" r="89984">
                        <a14:foregroundMark x1="31462" y1="9657" x2="31462" y2="9657"/>
                        <a14:foregroundMark x1="58562" y1="38020" x2="58562" y2="38020"/>
                        <a14:foregroundMark x1="62641" y1="47394" x2="62641" y2="47394"/>
                        <a14:foregroundMark x1="59491" y1="53939" x2="59491" y2="53939"/>
                        <a14:foregroundMark x1="49838" y1="54222" x2="49515" y2="53010"/>
                        <a14:foregroundMark x1="47658" y1="47394" x2="48304" y2="46747"/>
                        <a14:foregroundMark x1="53918" y1="38020" x2="59814" y2="40848"/>
                        <a14:foregroundMark x1="61389" y1="47394" x2="57956" y2="53939"/>
                      </a14:backgroundRemoval>
                    </a14:imgEffect>
                  </a14:imgLayer>
                </a14:imgProps>
              </a:ext>
              <a:ext uri="{28A0092B-C50C-407E-A947-70E740481C1C}">
                <a14:useLocalDpi xmlns:a14="http://schemas.microsoft.com/office/drawing/2010/main"/>
              </a:ext>
            </a:extLst>
          </a:blip>
          <a:stretch>
            <a:fillRect/>
          </a:stretch>
        </p:blipFill>
        <p:spPr>
          <a:xfrm>
            <a:off x="8832082" y="3212082"/>
            <a:ext cx="3490547" cy="3490547"/>
          </a:xfrm>
          <a:prstGeom prst="rect">
            <a:avLst/>
          </a:prstGeom>
        </p:spPr>
      </p:pic>
    </p:spTree>
    <p:extLst>
      <p:ext uri="{BB962C8B-B14F-4D97-AF65-F5344CB8AC3E}">
        <p14:creationId xmlns:p14="http://schemas.microsoft.com/office/powerpoint/2010/main" val="2874564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bject&#10;&#10;Description automatically generated">
            <a:extLst>
              <a:ext uri="{FF2B5EF4-FFF2-40B4-BE49-F238E27FC236}">
                <a16:creationId xmlns:a16="http://schemas.microsoft.com/office/drawing/2014/main" id="{5CB4C296-E793-4E4B-B723-B7AA9AB79C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6465" y="458186"/>
            <a:ext cx="2699196" cy="5969377"/>
          </a:xfrm>
          <a:prstGeom prst="rect">
            <a:avLst/>
          </a:prstGeom>
        </p:spPr>
      </p:pic>
      <p:pic>
        <p:nvPicPr>
          <p:cNvPr id="10" name="Picture 9" descr="A screenshot of text&#10;&#10;Description automatically generated">
            <a:extLst>
              <a:ext uri="{FF2B5EF4-FFF2-40B4-BE49-F238E27FC236}">
                <a16:creationId xmlns:a16="http://schemas.microsoft.com/office/drawing/2014/main" id="{8C1C2BC2-A3A8-4A04-89EB-5121F5F0A8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7143" y="444311"/>
            <a:ext cx="2698923" cy="5969377"/>
          </a:xfrm>
          <a:prstGeom prst="rect">
            <a:avLst/>
          </a:prstGeom>
        </p:spPr>
      </p:pic>
      <p:pic>
        <p:nvPicPr>
          <p:cNvPr id="14" name="Content Placeholder 13" descr="A close up of a sign&#10;&#10;Description automatically generated">
            <a:extLst>
              <a:ext uri="{FF2B5EF4-FFF2-40B4-BE49-F238E27FC236}">
                <a16:creationId xmlns:a16="http://schemas.microsoft.com/office/drawing/2014/main" id="{CFA51AA5-0265-4D8B-8690-EA749B1810E7}"/>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520196" y="3442875"/>
            <a:ext cx="4558903" cy="3039269"/>
          </a:xfrm>
        </p:spPr>
      </p:pic>
      <p:pic>
        <p:nvPicPr>
          <p:cNvPr id="16" name="Picture 15" descr="A close up of text on a white background&#10;&#10;Description automatically generated">
            <a:extLst>
              <a:ext uri="{FF2B5EF4-FFF2-40B4-BE49-F238E27FC236}">
                <a16:creationId xmlns:a16="http://schemas.microsoft.com/office/drawing/2014/main" id="{034651FC-4849-4FED-B60F-5831C33D92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6478" y="399185"/>
            <a:ext cx="4406340" cy="2851161"/>
          </a:xfrm>
          <a:prstGeom prst="rect">
            <a:avLst/>
          </a:prstGeom>
        </p:spPr>
      </p:pic>
    </p:spTree>
    <p:extLst>
      <p:ext uri="{BB962C8B-B14F-4D97-AF65-F5344CB8AC3E}">
        <p14:creationId xmlns:p14="http://schemas.microsoft.com/office/powerpoint/2010/main" val="820009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3954-E143-4B14-BA69-D36A4640B4C9}"/>
              </a:ext>
            </a:extLst>
          </p:cNvPr>
          <p:cNvSpPr txBox="1"/>
          <p:nvPr/>
        </p:nvSpPr>
        <p:spPr>
          <a:xfrm>
            <a:off x="3063636" y="1246283"/>
            <a:ext cx="60647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NEXT GENERATION RECYCLING ONLINE</a:t>
            </a:r>
          </a:p>
        </p:txBody>
      </p:sp>
      <p:sp>
        <p:nvSpPr>
          <p:cNvPr id="7" name="TextBox 6">
            <a:extLst>
              <a:ext uri="{FF2B5EF4-FFF2-40B4-BE49-F238E27FC236}">
                <a16:creationId xmlns:a16="http://schemas.microsoft.com/office/drawing/2014/main" id="{A868743F-557A-4F9C-90A4-C28348AF936D}"/>
              </a:ext>
            </a:extLst>
          </p:cNvPr>
          <p:cNvSpPr txBox="1"/>
          <p:nvPr/>
        </p:nvSpPr>
        <p:spPr>
          <a:xfrm>
            <a:off x="1099400" y="-115094"/>
            <a:ext cx="999319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www.CoastalResourcesME.com</a:t>
            </a:r>
          </a:p>
        </p:txBody>
      </p:sp>
      <p:cxnSp>
        <p:nvCxnSpPr>
          <p:cNvPr id="10" name="Straight Connector 9">
            <a:extLst>
              <a:ext uri="{FF2B5EF4-FFF2-40B4-BE49-F238E27FC236}">
                <a16:creationId xmlns:a16="http://schemas.microsoft.com/office/drawing/2014/main" id="{BC1C7BC9-D0E8-4FCA-A8FF-AC512FF311BF}"/>
              </a:ext>
            </a:extLst>
          </p:cNvPr>
          <p:cNvCxnSpPr>
            <a:cxnSpLocks/>
          </p:cNvCxnSpPr>
          <p:nvPr/>
        </p:nvCxnSpPr>
        <p:spPr>
          <a:xfrm>
            <a:off x="1284400" y="1223466"/>
            <a:ext cx="9623196" cy="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566691E-E82C-45D0-8DDA-5F0C2385F514}"/>
              </a:ext>
            </a:extLst>
          </p:cNvPr>
          <p:cNvSpPr txBox="1"/>
          <p:nvPr/>
        </p:nvSpPr>
        <p:spPr>
          <a:xfrm>
            <a:off x="1692566" y="1810464"/>
            <a:ext cx="7877904"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About CRM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Coastal Resources of Maine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Member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Municipal Solid Waste Delivery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Municipal Solid Waste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Single Stream Recycling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Textile and Garment Recycling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Education and Outreach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Helpful Links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Downloadable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CRM’s Next Generation Recycling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Contact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Send an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Request a group tour of the Facility</a:t>
            </a:r>
          </a:p>
        </p:txBody>
      </p:sp>
      <p:pic>
        <p:nvPicPr>
          <p:cNvPr id="2" name="Picture 1">
            <a:extLst>
              <a:ext uri="{FF2B5EF4-FFF2-40B4-BE49-F238E27FC236}">
                <a16:creationId xmlns:a16="http://schemas.microsoft.com/office/drawing/2014/main" id="{0132943F-7456-454C-9C43-84BEA169AD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904729" y="2248511"/>
            <a:ext cx="5331482" cy="3809389"/>
          </a:xfrm>
          <a:prstGeom prst="rect">
            <a:avLst/>
          </a:prstGeom>
        </p:spPr>
      </p:pic>
    </p:spTree>
    <p:extLst>
      <p:ext uri="{BB962C8B-B14F-4D97-AF65-F5344CB8AC3E}">
        <p14:creationId xmlns:p14="http://schemas.microsoft.com/office/powerpoint/2010/main" val="1042554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FC32-A551-4F4A-971D-1B6A31622466}"/>
              </a:ext>
            </a:extLst>
          </p:cNvPr>
          <p:cNvSpPr>
            <a:spLocks noGrp="1"/>
          </p:cNvSpPr>
          <p:nvPr>
            <p:ph type="title"/>
          </p:nvPr>
        </p:nvSpPr>
        <p:spPr>
          <a:xfrm>
            <a:off x="4204020" y="503674"/>
            <a:ext cx="3783960" cy="1325563"/>
          </a:xfrm>
        </p:spPr>
        <p:txBody>
          <a:bodyPr>
            <a:normAutofit/>
          </a:bodyPr>
          <a:lstStyle/>
          <a:p>
            <a:r>
              <a:rPr lang="en-US">
                <a:latin typeface="Arial Black" panose="020B0A04020102020204" pitchFamily="34" charset="0"/>
              </a:rPr>
              <a:t>Thank You!</a:t>
            </a:r>
          </a:p>
        </p:txBody>
      </p:sp>
      <p:pic>
        <p:nvPicPr>
          <p:cNvPr id="7" name="Content Placeholder 6">
            <a:extLst>
              <a:ext uri="{FF2B5EF4-FFF2-40B4-BE49-F238E27FC236}">
                <a16:creationId xmlns:a16="http://schemas.microsoft.com/office/drawing/2014/main" id="{75ECFC2A-F069-4855-BF62-E2167D3BEFE4}"/>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colorTemperature colorTemp="6502"/>
                    </a14:imgEffect>
                    <a14:imgEffect>
                      <a14:saturation sat="110000"/>
                    </a14:imgEffect>
                  </a14:imgLayer>
                </a14:imgProps>
              </a:ext>
              <a:ext uri="{28A0092B-C50C-407E-A947-70E740481C1C}">
                <a14:useLocalDpi xmlns:a14="http://schemas.microsoft.com/office/drawing/2010/main"/>
              </a:ext>
            </a:extLst>
          </a:blip>
          <a:stretch>
            <a:fillRect/>
          </a:stretch>
        </p:blipFill>
        <p:spPr>
          <a:xfrm>
            <a:off x="897505" y="2120542"/>
            <a:ext cx="10571157" cy="3755127"/>
          </a:xfrm>
        </p:spPr>
      </p:pic>
      <p:pic>
        <p:nvPicPr>
          <p:cNvPr id="8" name="Picture 7">
            <a:extLst>
              <a:ext uri="{FF2B5EF4-FFF2-40B4-BE49-F238E27FC236}">
                <a16:creationId xmlns:a16="http://schemas.microsoft.com/office/drawing/2014/main" id="{3A608799-71E5-44F2-A449-1E631B87339D}"/>
              </a:ext>
            </a:extLst>
          </p:cNvPr>
          <p:cNvPicPr>
            <a:picLocks noChangeAspect="1"/>
          </p:cNvPicPr>
          <p:nvPr/>
        </p:nvPicPr>
        <p:blipFill>
          <a:blip r:embed="rId4"/>
          <a:stretch>
            <a:fillRect/>
          </a:stretch>
        </p:blipFill>
        <p:spPr>
          <a:xfrm>
            <a:off x="1366828" y="1531836"/>
            <a:ext cx="9632515" cy="6097"/>
          </a:xfrm>
          <a:prstGeom prst="rect">
            <a:avLst/>
          </a:prstGeom>
        </p:spPr>
      </p:pic>
    </p:spTree>
    <p:extLst>
      <p:ext uri="{BB962C8B-B14F-4D97-AF65-F5344CB8AC3E}">
        <p14:creationId xmlns:p14="http://schemas.microsoft.com/office/powerpoint/2010/main" val="253255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325563"/>
          </a:xfrm>
        </p:spPr>
        <p:txBody>
          <a:bodyPr/>
          <a:lstStyle/>
          <a:p>
            <a:r>
              <a:rPr lang="en-US"/>
              <a:t>THANK YOU! </a:t>
            </a:r>
          </a:p>
        </p:txBody>
      </p:sp>
      <p:sp>
        <p:nvSpPr>
          <p:cNvPr id="4" name="Slide Number Placeholder 3"/>
          <p:cNvSpPr>
            <a:spLocks noGrp="1"/>
          </p:cNvSpPr>
          <p:nvPr>
            <p:ph type="sldNum" sz="quarter" idx="12"/>
          </p:nvPr>
        </p:nvSpPr>
        <p:spPr>
          <a:xfrm>
            <a:off x="8610600" y="6356350"/>
            <a:ext cx="2743200" cy="365125"/>
          </a:xfrm>
        </p:spPr>
        <p:txBody>
          <a:bodyPr/>
          <a:lstStyle/>
          <a:p>
            <a:fld id="{CA138005-41CF-4CF9-83BB-05A88C96FE74}" type="slidenum">
              <a:rPr lang="en-US" smtClean="0"/>
              <a:pPr/>
              <a:t>26</a:t>
            </a:fld>
            <a:endParaRPr lang="en-US"/>
          </a:p>
        </p:txBody>
      </p:sp>
      <p:sp>
        <p:nvSpPr>
          <p:cNvPr id="8" name="Content Placeholder 7"/>
          <p:cNvSpPr>
            <a:spLocks noGrp="1"/>
          </p:cNvSpPr>
          <p:nvPr>
            <p:ph sz="quarter" idx="13"/>
          </p:nvPr>
        </p:nvSpPr>
        <p:spPr>
          <a:xfrm>
            <a:off x="1555376" y="1783976"/>
            <a:ext cx="9444412" cy="3692899"/>
          </a:xfrm>
        </p:spPr>
        <p:txBody>
          <a:bodyPr/>
          <a:lstStyle/>
          <a:p>
            <a:r>
              <a:rPr lang="en-US" b="1"/>
              <a:t>Questions? </a:t>
            </a:r>
          </a:p>
          <a:p>
            <a:r>
              <a:rPr lang="en-US" b="1"/>
              <a:t>Please contact</a:t>
            </a:r>
          </a:p>
          <a:p>
            <a:r>
              <a:rPr lang="en-US"/>
              <a:t>Greg Lounder</a:t>
            </a:r>
          </a:p>
          <a:p>
            <a:r>
              <a:rPr lang="en-US"/>
              <a:t>MRC Executive Director</a:t>
            </a:r>
          </a:p>
          <a:p>
            <a:r>
              <a:rPr lang="en-US">
                <a:hlinkClick r:id="rId2"/>
              </a:rPr>
              <a:t>glounder@mrcmaine.org</a:t>
            </a:r>
            <a:endParaRPr lang="en-US"/>
          </a:p>
          <a:p>
            <a:r>
              <a:rPr lang="en-US"/>
              <a:t>(207) 664-1700</a:t>
            </a:r>
          </a:p>
          <a:p>
            <a:r>
              <a:rPr lang="en-US">
                <a:hlinkClick r:id="rId3"/>
              </a:rPr>
              <a:t>www.mrcmaine.org</a:t>
            </a:r>
            <a:r>
              <a:rPr lang="en-US"/>
              <a:t> </a:t>
            </a:r>
          </a:p>
        </p:txBody>
      </p:sp>
    </p:spTree>
    <p:extLst>
      <p:ext uri="{BB962C8B-B14F-4D97-AF65-F5344CB8AC3E}">
        <p14:creationId xmlns:p14="http://schemas.microsoft.com/office/powerpoint/2010/main" val="93657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6712-B97F-49EF-B75E-8F6D77AA619B}"/>
              </a:ext>
            </a:extLst>
          </p:cNvPr>
          <p:cNvSpPr>
            <a:spLocks noGrp="1"/>
          </p:cNvSpPr>
          <p:nvPr>
            <p:ph type="title"/>
          </p:nvPr>
        </p:nvSpPr>
        <p:spPr/>
        <p:txBody>
          <a:bodyPr/>
          <a:lstStyle/>
          <a:p>
            <a:r>
              <a:rPr lang="en-US" sz="4000"/>
              <a:t>Year Ahead | Challenges and Optimism  </a:t>
            </a:r>
            <a:br>
              <a:rPr lang="en-US"/>
            </a:br>
            <a:r>
              <a:rPr lang="en-US" sz="2800"/>
              <a:t>Chip Reeves, MRC Board President</a:t>
            </a:r>
            <a:endParaRPr lang="en-US"/>
          </a:p>
        </p:txBody>
      </p:sp>
      <p:sp>
        <p:nvSpPr>
          <p:cNvPr id="3" name="Content Placeholder 2">
            <a:extLst>
              <a:ext uri="{FF2B5EF4-FFF2-40B4-BE49-F238E27FC236}">
                <a16:creationId xmlns:a16="http://schemas.microsoft.com/office/drawing/2014/main" id="{291F6A0C-3F28-414E-8B06-617641296DFD}"/>
              </a:ext>
            </a:extLst>
          </p:cNvPr>
          <p:cNvSpPr>
            <a:spLocks noGrp="1"/>
          </p:cNvSpPr>
          <p:nvPr>
            <p:ph idx="1"/>
          </p:nvPr>
        </p:nvSpPr>
        <p:spPr/>
        <p:txBody>
          <a:bodyPr/>
          <a:lstStyle/>
          <a:p>
            <a:r>
              <a:rPr lang="en-US"/>
              <a:t>Continue to monitor swap agreements</a:t>
            </a:r>
          </a:p>
          <a:p>
            <a:r>
              <a:rPr lang="en-US"/>
              <a:t>Reduced MRC revenues</a:t>
            </a:r>
          </a:p>
          <a:p>
            <a:r>
              <a:rPr lang="en-US"/>
              <a:t>COD of Coastal Resources of Maine in sight </a:t>
            </a:r>
          </a:p>
          <a:p>
            <a:endParaRPr lang="en-US"/>
          </a:p>
        </p:txBody>
      </p:sp>
      <p:sp>
        <p:nvSpPr>
          <p:cNvPr id="4" name="Slide Number Placeholder 3">
            <a:extLst>
              <a:ext uri="{FF2B5EF4-FFF2-40B4-BE49-F238E27FC236}">
                <a16:creationId xmlns:a16="http://schemas.microsoft.com/office/drawing/2014/main" id="{D8C20C29-B178-4CBC-8326-B9AE4F6FBB5B}"/>
              </a:ext>
            </a:extLst>
          </p:cNvPr>
          <p:cNvSpPr>
            <a:spLocks noGrp="1"/>
          </p:cNvSpPr>
          <p:nvPr>
            <p:ph type="sldNum" sz="quarter" idx="12"/>
          </p:nvPr>
        </p:nvSpPr>
        <p:spPr/>
        <p:txBody>
          <a:bodyPr/>
          <a:lstStyle/>
          <a:p>
            <a:fld id="{CA138005-41CF-4CF9-83BB-05A88C96FE74}" type="slidenum">
              <a:rPr lang="en-US" smtClean="0"/>
              <a:pPr/>
              <a:t>3</a:t>
            </a:fld>
            <a:endParaRPr lang="en-US"/>
          </a:p>
        </p:txBody>
      </p:sp>
    </p:spTree>
    <p:extLst>
      <p:ext uri="{BB962C8B-B14F-4D97-AF65-F5344CB8AC3E}">
        <p14:creationId xmlns:p14="http://schemas.microsoft.com/office/powerpoint/2010/main" val="404019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Year in Review</a:t>
            </a:r>
            <a:br>
              <a:rPr lang="en-US"/>
            </a:br>
            <a:r>
              <a:rPr lang="en-US" sz="2800"/>
              <a:t>Greg Lounder, MRC Executive Director</a:t>
            </a:r>
            <a:endParaRPr lang="en-US"/>
          </a:p>
        </p:txBody>
      </p:sp>
      <p:sp>
        <p:nvSpPr>
          <p:cNvPr id="4" name="Slide Number Placeholder 3"/>
          <p:cNvSpPr>
            <a:spLocks noGrp="1"/>
          </p:cNvSpPr>
          <p:nvPr>
            <p:ph type="sldNum" sz="quarter" idx="12"/>
          </p:nvPr>
        </p:nvSpPr>
        <p:spPr/>
        <p:txBody>
          <a:bodyPr/>
          <a:lstStyle/>
          <a:p>
            <a:fld id="{CA138005-41CF-4CF9-83BB-05A88C96FE74}" type="slidenum">
              <a:rPr lang="en-US" smtClean="0"/>
              <a:pPr/>
              <a:t>4</a:t>
            </a:fld>
            <a:endParaRPr lang="en-US"/>
          </a:p>
        </p:txBody>
      </p:sp>
      <p:sp>
        <p:nvSpPr>
          <p:cNvPr id="5" name="Rectangle 1"/>
          <p:cNvSpPr>
            <a:spLocks noGrp="1" noChangeArrowheads="1"/>
          </p:cNvSpPr>
          <p:nvPr>
            <p:ph idx="1"/>
          </p:nvPr>
        </p:nvSpPr>
        <p:spPr bwMode="auto">
          <a:xfrm>
            <a:off x="838200" y="2206726"/>
            <a:ext cx="9766955" cy="306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t>Completed and exited all prior arrangements amicably</a:t>
            </a:r>
          </a:p>
          <a:p>
            <a:pPr lvl="1"/>
            <a:r>
              <a:rPr lang="en-US"/>
              <a:t>Waste Disposal Agreements – PERC accepted MSW from all Charter Municipalities through March 31, 2018</a:t>
            </a:r>
          </a:p>
          <a:p>
            <a:pPr lvl="1"/>
            <a:r>
              <a:rPr lang="en-US"/>
              <a:t>MRC-PERC Settlement Agreement – all obligations were satisfied</a:t>
            </a:r>
          </a:p>
          <a:p>
            <a:pPr lvl="1"/>
            <a:r>
              <a:rPr lang="en-US"/>
              <a:t>Put Option – closed on PERC purchase of Equity Charter Municipality ownership positions </a:t>
            </a:r>
          </a:p>
          <a:p>
            <a:pPr lvl="1"/>
            <a:r>
              <a:rPr lang="en-US"/>
              <a:t>Departing Municipality Agreements – MRC completed audit of balances and allocations and made payments in September 2018</a:t>
            </a:r>
          </a:p>
        </p:txBody>
      </p:sp>
    </p:spTree>
    <p:extLst>
      <p:ext uri="{BB962C8B-B14F-4D97-AF65-F5344CB8AC3E}">
        <p14:creationId xmlns:p14="http://schemas.microsoft.com/office/powerpoint/2010/main" val="262116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52" y="335802"/>
            <a:ext cx="10515600" cy="1325563"/>
          </a:xfrm>
        </p:spPr>
        <p:txBody>
          <a:bodyPr>
            <a:normAutofit/>
          </a:bodyPr>
          <a:lstStyle/>
          <a:p>
            <a:r>
              <a:rPr lang="en-US" sz="4000"/>
              <a:t>Infrastructure Overview  </a:t>
            </a:r>
            <a:br>
              <a:rPr lang="en-US"/>
            </a:br>
            <a:r>
              <a:rPr lang="en-US" sz="2800"/>
              <a:t>Greg Lounder, MRC Executive Director</a:t>
            </a:r>
            <a:endParaRPr lang="en-US" sz="3200"/>
          </a:p>
        </p:txBody>
      </p:sp>
      <p:sp>
        <p:nvSpPr>
          <p:cNvPr id="4" name="Slide Number Placeholder 3"/>
          <p:cNvSpPr>
            <a:spLocks noGrp="1"/>
          </p:cNvSpPr>
          <p:nvPr>
            <p:ph type="sldNum" sz="quarter" idx="12"/>
          </p:nvPr>
        </p:nvSpPr>
        <p:spPr/>
        <p:txBody>
          <a:bodyPr/>
          <a:lstStyle/>
          <a:p>
            <a:fld id="{CA138005-41CF-4CF9-83BB-05A88C96FE74}" type="slidenum">
              <a:rPr lang="en-US" smtClean="0"/>
              <a:pPr/>
              <a:t>5</a:t>
            </a:fld>
            <a:endParaRPr lang="en-US"/>
          </a:p>
        </p:txBody>
      </p:sp>
      <p:sp>
        <p:nvSpPr>
          <p:cNvPr id="5" name="Rectangle 1"/>
          <p:cNvSpPr>
            <a:spLocks noGrp="1" noChangeArrowheads="1"/>
          </p:cNvSpPr>
          <p:nvPr>
            <p:ph idx="1"/>
          </p:nvPr>
        </p:nvSpPr>
        <p:spPr bwMode="auto">
          <a:xfrm>
            <a:off x="1069746" y="2552476"/>
            <a:ext cx="9533937"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t>Road </a:t>
            </a:r>
            <a:r>
              <a:rPr lang="en-US" dirty="0">
                <a:cs typeface="Arial"/>
              </a:rPr>
              <a:t>acceptance </a:t>
            </a:r>
            <a:endParaRPr lang="en-US" dirty="0"/>
          </a:p>
          <a:p>
            <a:r>
              <a:rPr lang="en-US" dirty="0"/>
              <a:t>Water and sewer – completed system upgrades</a:t>
            </a:r>
          </a:p>
          <a:p>
            <a:r>
              <a:rPr lang="en-US" dirty="0"/>
              <a:t>Electricity – site now has power</a:t>
            </a:r>
          </a:p>
        </p:txBody>
      </p:sp>
    </p:spTree>
    <p:extLst>
      <p:ext uri="{BB962C8B-B14F-4D97-AF65-F5344CB8AC3E}">
        <p14:creationId xmlns:p14="http://schemas.microsoft.com/office/powerpoint/2010/main" val="57606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Interim MSW Disposal Period</a:t>
            </a:r>
            <a:br>
              <a:rPr lang="en-US"/>
            </a:br>
            <a:r>
              <a:rPr lang="en-US" sz="3100"/>
              <a:t>Greg Lounder, MRC Executive Director</a:t>
            </a:r>
            <a:br>
              <a:rPr lang="en-US" sz="3100"/>
            </a:br>
            <a:endParaRPr lang="en-US" sz="3100"/>
          </a:p>
        </p:txBody>
      </p:sp>
      <p:sp>
        <p:nvSpPr>
          <p:cNvPr id="4" name="Slide Number Placeholder 3"/>
          <p:cNvSpPr>
            <a:spLocks noGrp="1"/>
          </p:cNvSpPr>
          <p:nvPr>
            <p:ph type="sldNum" sz="quarter" idx="12"/>
          </p:nvPr>
        </p:nvSpPr>
        <p:spPr/>
        <p:txBody>
          <a:bodyPr/>
          <a:lstStyle/>
          <a:p>
            <a:fld id="{CA138005-41CF-4CF9-83BB-05A88C96FE74}" type="slidenum">
              <a:rPr lang="en-US" smtClean="0"/>
              <a:pPr/>
              <a:t>6</a:t>
            </a:fld>
            <a:endParaRPr lang="en-US"/>
          </a:p>
        </p:txBody>
      </p:sp>
      <p:sp>
        <p:nvSpPr>
          <p:cNvPr id="7" name="Content Placeholder 6"/>
          <p:cNvSpPr>
            <a:spLocks noGrp="1"/>
          </p:cNvSpPr>
          <p:nvPr>
            <p:ph idx="1"/>
          </p:nvPr>
        </p:nvSpPr>
        <p:spPr>
          <a:xfrm>
            <a:off x="1207363" y="1976545"/>
            <a:ext cx="8746262" cy="3554243"/>
          </a:xfrm>
        </p:spPr>
        <p:txBody>
          <a:bodyPr>
            <a:normAutofit/>
          </a:bodyPr>
          <a:lstStyle/>
          <a:p>
            <a:pPr marL="0" indent="0">
              <a:buNone/>
            </a:pPr>
            <a:endParaRPr lang="en-US"/>
          </a:p>
          <a:p>
            <a:pPr marL="457200" lvl="1" indent="0">
              <a:buNone/>
            </a:pPr>
            <a:endParaRPr lang="en-US"/>
          </a:p>
        </p:txBody>
      </p:sp>
      <p:sp>
        <p:nvSpPr>
          <p:cNvPr id="3" name="TextBox 2">
            <a:extLst>
              <a:ext uri="{FF2B5EF4-FFF2-40B4-BE49-F238E27FC236}">
                <a16:creationId xmlns:a16="http://schemas.microsoft.com/office/drawing/2014/main" id="{B022C200-44F5-47CB-9FA9-9BDEB7B5E33B}"/>
              </a:ext>
            </a:extLst>
          </p:cNvPr>
          <p:cNvSpPr txBox="1"/>
          <p:nvPr/>
        </p:nvSpPr>
        <p:spPr>
          <a:xfrm>
            <a:off x="1065076" y="2417539"/>
            <a:ext cx="10061848" cy="2677656"/>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Calibri" panose="020F0502020204030204" pitchFamily="34" charset="0"/>
                <a:ea typeface="PMingLiU" panose="02020500000000000000" pitchFamily="18" charset="-120"/>
              </a:rPr>
              <a:t>Directing MSW deliveries during interim period</a:t>
            </a:r>
            <a:endParaRPr lang="en-US" sz="2800"/>
          </a:p>
          <a:p>
            <a:pPr marL="285750" indent="-285750">
              <a:buFont typeface="Arial" panose="020B0604020202020204" pitchFamily="34" charset="0"/>
              <a:buChar char="•"/>
            </a:pPr>
            <a:r>
              <a:rPr lang="en-US" sz="2800"/>
              <a:t>Using agreement secured in 2015 for access to Crossroads</a:t>
            </a:r>
          </a:p>
          <a:p>
            <a:pPr marL="285750" indent="-285750">
              <a:buFont typeface="Arial" panose="020B0604020202020204" pitchFamily="34" charset="0"/>
              <a:buChar char="•"/>
            </a:pPr>
            <a:r>
              <a:rPr lang="en-US" sz="2800"/>
              <a:t>Secured swap agreement for access to Juniper Ridge to reduce transportation costs and impacts during the transition</a:t>
            </a:r>
          </a:p>
          <a:p>
            <a:pPr marL="285750" indent="-285750">
              <a:buFont typeface="Arial" panose="020B0604020202020204" pitchFamily="34" charset="0"/>
              <a:buChar char="•"/>
            </a:pPr>
            <a:r>
              <a:rPr lang="en-US" sz="2800"/>
              <a:t>Reimbursing MRC members for extra transportation-related costs</a:t>
            </a:r>
          </a:p>
          <a:p>
            <a:pPr marL="285750" indent="-285750">
              <a:buFont typeface="Arial" panose="020B0604020202020204" pitchFamily="34" charset="0"/>
              <a:buChar char="•"/>
            </a:pPr>
            <a:r>
              <a:rPr lang="en-US" sz="2800"/>
              <a:t>Rebates to MRC members prior to commercial operation</a:t>
            </a:r>
          </a:p>
        </p:txBody>
      </p:sp>
    </p:spTree>
    <p:extLst>
      <p:ext uri="{BB962C8B-B14F-4D97-AF65-F5344CB8AC3E}">
        <p14:creationId xmlns:p14="http://schemas.microsoft.com/office/powerpoint/2010/main" val="119754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fontScale="90000"/>
          </a:bodyPr>
          <a:lstStyle/>
          <a:p>
            <a:r>
              <a:rPr lang="en-US" sz="4000"/>
              <a:t>MRC Financial Obligations to Joining Members</a:t>
            </a:r>
            <a:br>
              <a:rPr lang="en-US" sz="3600"/>
            </a:br>
            <a:r>
              <a:rPr lang="en-US" sz="2800"/>
              <a:t>George Aronson, Commonwealth Resource Management</a:t>
            </a:r>
          </a:p>
        </p:txBody>
      </p:sp>
      <p:sp>
        <p:nvSpPr>
          <p:cNvPr id="4" name="Slide Number Placeholder 3"/>
          <p:cNvSpPr>
            <a:spLocks noGrp="1"/>
          </p:cNvSpPr>
          <p:nvPr>
            <p:ph type="sldNum" sz="quarter" idx="12"/>
          </p:nvPr>
        </p:nvSpPr>
        <p:spPr/>
        <p:txBody>
          <a:bodyPr/>
          <a:lstStyle/>
          <a:p>
            <a:fld id="{CA138005-41CF-4CF9-83BB-05A88C96FE74}" type="slidenum">
              <a:rPr lang="en-US" smtClean="0"/>
              <a:pPr/>
              <a:t>7</a:t>
            </a:fld>
            <a:endParaRPr lang="en-US"/>
          </a:p>
        </p:txBody>
      </p:sp>
      <p:graphicFrame>
        <p:nvGraphicFramePr>
          <p:cNvPr id="8" name="Table 7">
            <a:extLst>
              <a:ext uri="{FF2B5EF4-FFF2-40B4-BE49-F238E27FC236}">
                <a16:creationId xmlns:a16="http://schemas.microsoft.com/office/drawing/2014/main" id="{AA01FBA7-1AA4-437B-B86D-BC39000128C3}"/>
              </a:ext>
            </a:extLst>
          </p:cNvPr>
          <p:cNvGraphicFramePr>
            <a:graphicFrameLocks noGrp="1"/>
          </p:cNvGraphicFramePr>
          <p:nvPr>
            <p:extLst/>
          </p:nvPr>
        </p:nvGraphicFramePr>
        <p:xfrm>
          <a:off x="971549" y="1495425"/>
          <a:ext cx="10448925" cy="4267221"/>
        </p:xfrm>
        <a:graphic>
          <a:graphicData uri="http://schemas.openxmlformats.org/drawingml/2006/table">
            <a:tbl>
              <a:tblPr firstRow="1" bandRow="1">
                <a:tableStyleId>{5C22544A-7EE6-4342-B048-85BDC9FD1C3A}</a:tableStyleId>
              </a:tblPr>
              <a:tblGrid>
                <a:gridCol w="6867526">
                  <a:extLst>
                    <a:ext uri="{9D8B030D-6E8A-4147-A177-3AD203B41FA5}">
                      <a16:colId xmlns:a16="http://schemas.microsoft.com/office/drawing/2014/main" val="2270733939"/>
                    </a:ext>
                  </a:extLst>
                </a:gridCol>
                <a:gridCol w="3581399">
                  <a:extLst>
                    <a:ext uri="{9D8B030D-6E8A-4147-A177-3AD203B41FA5}">
                      <a16:colId xmlns:a16="http://schemas.microsoft.com/office/drawing/2014/main" val="11741988"/>
                    </a:ext>
                  </a:extLst>
                </a:gridCol>
              </a:tblGrid>
              <a:tr h="426741">
                <a:tc>
                  <a:txBody>
                    <a:bodyPr/>
                    <a:lstStyle/>
                    <a:p>
                      <a:r>
                        <a:rPr lang="en-US">
                          <a:solidFill>
                            <a:schemeClr val="tx1"/>
                          </a:solidFill>
                        </a:rPr>
                        <a:t>Obligation</a:t>
                      </a:r>
                    </a:p>
                  </a:txBody>
                  <a:tcPr/>
                </a:tc>
                <a:tc>
                  <a:txBody>
                    <a:bodyPr/>
                    <a:lstStyle/>
                    <a:p>
                      <a:r>
                        <a:rPr lang="en-US">
                          <a:solidFill>
                            <a:schemeClr val="tx1"/>
                          </a:solidFill>
                        </a:rPr>
                        <a:t>Reference</a:t>
                      </a:r>
                    </a:p>
                  </a:txBody>
                  <a:tcPr/>
                </a:tc>
                <a:extLst>
                  <a:ext uri="{0D108BD9-81ED-4DB2-BD59-A6C34878D82A}">
                    <a16:rowId xmlns:a16="http://schemas.microsoft.com/office/drawing/2014/main" val="3076856221"/>
                  </a:ext>
                </a:extLst>
              </a:tr>
              <a:tr h="594441">
                <a:tc>
                  <a:txBody>
                    <a:bodyPr/>
                    <a:lstStyle/>
                    <a:p>
                      <a:r>
                        <a:rPr lang="en-US">
                          <a:solidFill>
                            <a:schemeClr val="tx1"/>
                          </a:solidFill>
                        </a:rPr>
                        <a:t>Offset additional costs of Bridge Waste transportation prior to the Commercial Operation Date (COD)</a:t>
                      </a:r>
                    </a:p>
                  </a:txBody>
                  <a:tcPr/>
                </a:tc>
                <a:tc>
                  <a:txBody>
                    <a:bodyPr/>
                    <a:lstStyle/>
                    <a:p>
                      <a:r>
                        <a:rPr lang="en-US">
                          <a:solidFill>
                            <a:schemeClr val="tx1"/>
                          </a:solidFill>
                        </a:rPr>
                        <a:t>Joinder Agreements, Section 6.2 and Exhibit B, Section 2(c)</a:t>
                      </a:r>
                    </a:p>
                  </a:txBody>
                  <a:tcPr/>
                </a:tc>
                <a:extLst>
                  <a:ext uri="{0D108BD9-81ED-4DB2-BD59-A6C34878D82A}">
                    <a16:rowId xmlns:a16="http://schemas.microsoft.com/office/drawing/2014/main" val="3113019248"/>
                  </a:ext>
                </a:extLst>
              </a:tr>
              <a:tr h="594441">
                <a:tc>
                  <a:txBody>
                    <a:bodyPr/>
                    <a:lstStyle/>
                    <a:p>
                      <a:r>
                        <a:rPr lang="en-US">
                          <a:solidFill>
                            <a:schemeClr val="tx1"/>
                          </a:solidFill>
                        </a:rPr>
                        <a:t>Pay allocable shares of Custody Account and Tip Fee Stabilization Fund to Departing Municipalities</a:t>
                      </a:r>
                    </a:p>
                  </a:txBody>
                  <a:tcPr/>
                </a:tc>
                <a:tc>
                  <a:txBody>
                    <a:bodyPr/>
                    <a:lstStyle/>
                    <a:p>
                      <a:r>
                        <a:rPr lang="en-US">
                          <a:solidFill>
                            <a:schemeClr val="tx1"/>
                          </a:solidFill>
                        </a:rPr>
                        <a:t>Joinder Agreements, Exhibit B, Section 2(b)</a:t>
                      </a:r>
                    </a:p>
                  </a:txBody>
                  <a:tcPr/>
                </a:tc>
                <a:extLst>
                  <a:ext uri="{0D108BD9-81ED-4DB2-BD59-A6C34878D82A}">
                    <a16:rowId xmlns:a16="http://schemas.microsoft.com/office/drawing/2014/main" val="649784305"/>
                  </a:ext>
                </a:extLst>
              </a:tr>
              <a:tr h="580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Pay rebates of $5/ton to former Equity Charters and $3/ton for former New Charters prior to the COD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MRC Board decision effective April 1, 2018</a:t>
                      </a:r>
                    </a:p>
                  </a:txBody>
                  <a:tcPr/>
                </a:tc>
                <a:extLst>
                  <a:ext uri="{0D108BD9-81ED-4DB2-BD59-A6C34878D82A}">
                    <a16:rowId xmlns:a16="http://schemas.microsoft.com/office/drawing/2014/main" val="4132101365"/>
                  </a:ext>
                </a:extLst>
              </a:tr>
              <a:tr h="594441">
                <a:tc>
                  <a:txBody>
                    <a:bodyPr/>
                    <a:lstStyle/>
                    <a:p>
                      <a:r>
                        <a:rPr lang="en-US">
                          <a:solidFill>
                            <a:schemeClr val="tx1"/>
                          </a:solidFill>
                        </a:rPr>
                        <a:t>Pay rebates of $5/ton to former Equity Charters and $3/ton for former New Charters after the COD </a:t>
                      </a:r>
                    </a:p>
                  </a:txBody>
                  <a:tcPr/>
                </a:tc>
                <a:tc>
                  <a:txBody>
                    <a:bodyPr/>
                    <a:lstStyle/>
                    <a:p>
                      <a:r>
                        <a:rPr lang="en-US">
                          <a:solidFill>
                            <a:schemeClr val="tx1"/>
                          </a:solidFill>
                        </a:rPr>
                        <a:t>Joinder Agreements, Exhibit B, Section 2(c)</a:t>
                      </a:r>
                    </a:p>
                  </a:txBody>
                  <a:tcPr/>
                </a:tc>
                <a:extLst>
                  <a:ext uri="{0D108BD9-81ED-4DB2-BD59-A6C34878D82A}">
                    <a16:rowId xmlns:a16="http://schemas.microsoft.com/office/drawing/2014/main" val="29659629"/>
                  </a:ext>
                </a:extLst>
              </a:tr>
              <a:tr h="594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Maintain Reserve Funds</a:t>
                      </a:r>
                    </a:p>
                    <a:p>
                      <a:endParaRPr lang="en-US">
                        <a:solidFill>
                          <a:schemeClr val="tx1"/>
                        </a:solidFill>
                      </a:endParaRPr>
                    </a:p>
                  </a:txBody>
                  <a:tcPr/>
                </a:tc>
                <a:tc>
                  <a:txBody>
                    <a:bodyPr/>
                    <a:lstStyle/>
                    <a:p>
                      <a:r>
                        <a:rPr lang="en-US">
                          <a:solidFill>
                            <a:schemeClr val="tx1"/>
                          </a:solidFill>
                        </a:rPr>
                        <a:t>Joinder Agreements, Exhibit B, Section 2(c)</a:t>
                      </a:r>
                    </a:p>
                  </a:txBody>
                  <a:tcPr/>
                </a:tc>
                <a:extLst>
                  <a:ext uri="{0D108BD9-81ED-4DB2-BD59-A6C34878D82A}">
                    <a16:rowId xmlns:a16="http://schemas.microsoft.com/office/drawing/2014/main" val="1374980228"/>
                  </a:ext>
                </a:extLst>
              </a:tr>
              <a:tr h="594441">
                <a:tc>
                  <a:txBody>
                    <a:bodyPr/>
                    <a:lstStyle/>
                    <a:p>
                      <a:r>
                        <a:rPr lang="en-US">
                          <a:solidFill>
                            <a:schemeClr val="tx1"/>
                          </a:solidFill>
                        </a:rPr>
                        <a:t>Monitor revenues and performance and distribute rebates paid by Coastal after COD</a:t>
                      </a:r>
                    </a:p>
                  </a:txBody>
                  <a:tcPr/>
                </a:tc>
                <a:tc>
                  <a:txBody>
                    <a:bodyPr/>
                    <a:lstStyle/>
                    <a:p>
                      <a:r>
                        <a:rPr lang="en-US">
                          <a:solidFill>
                            <a:schemeClr val="tx1"/>
                          </a:solidFill>
                        </a:rPr>
                        <a:t>Joinder Agreements, Section 5.3; Master Waste Supply Agreement </a:t>
                      </a:r>
                    </a:p>
                  </a:txBody>
                  <a:tcPr/>
                </a:tc>
                <a:extLst>
                  <a:ext uri="{0D108BD9-81ED-4DB2-BD59-A6C34878D82A}">
                    <a16:rowId xmlns:a16="http://schemas.microsoft.com/office/drawing/2014/main" val="1667645439"/>
                  </a:ext>
                </a:extLst>
              </a:tr>
            </a:tbl>
          </a:graphicData>
        </a:graphic>
      </p:graphicFrame>
    </p:spTree>
    <p:extLst>
      <p:ext uri="{BB962C8B-B14F-4D97-AF65-F5344CB8AC3E}">
        <p14:creationId xmlns:p14="http://schemas.microsoft.com/office/powerpoint/2010/main" val="393736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MRC Performance on Obligations</a:t>
            </a:r>
            <a:br>
              <a:rPr lang="en-US"/>
            </a:br>
            <a:r>
              <a:rPr lang="en-US" sz="3100"/>
              <a:t>George Aronson, Commonwealth Resource Management </a:t>
            </a:r>
            <a:endParaRPr lang="en-US"/>
          </a:p>
        </p:txBody>
      </p:sp>
      <p:sp>
        <p:nvSpPr>
          <p:cNvPr id="4" name="Slide Number Placeholder 3"/>
          <p:cNvSpPr>
            <a:spLocks noGrp="1"/>
          </p:cNvSpPr>
          <p:nvPr>
            <p:ph type="sldNum" sz="quarter" idx="12"/>
          </p:nvPr>
        </p:nvSpPr>
        <p:spPr/>
        <p:txBody>
          <a:bodyPr/>
          <a:lstStyle/>
          <a:p>
            <a:fld id="{CA138005-41CF-4CF9-83BB-05A88C96FE74}" type="slidenum">
              <a:rPr lang="en-US" smtClean="0"/>
              <a:pPr/>
              <a:t>8</a:t>
            </a:fld>
            <a:endParaRPr lang="en-US"/>
          </a:p>
        </p:txBody>
      </p:sp>
      <p:sp>
        <p:nvSpPr>
          <p:cNvPr id="7" name="Content Placeholder 6"/>
          <p:cNvSpPr>
            <a:spLocks noGrp="1"/>
          </p:cNvSpPr>
          <p:nvPr>
            <p:ph idx="1"/>
          </p:nvPr>
        </p:nvSpPr>
        <p:spPr>
          <a:xfrm>
            <a:off x="1207363" y="1976545"/>
            <a:ext cx="8355737" cy="3554243"/>
          </a:xfrm>
        </p:spPr>
        <p:txBody>
          <a:bodyPr>
            <a:normAutofit/>
          </a:bodyPr>
          <a:lstStyle/>
          <a:p>
            <a:pPr marL="0" indent="0">
              <a:buNone/>
            </a:pPr>
            <a:endParaRPr lang="en-US"/>
          </a:p>
          <a:p>
            <a:pPr marL="457200" lvl="1" indent="0">
              <a:buNone/>
            </a:pPr>
            <a:endParaRPr lang="en-US"/>
          </a:p>
        </p:txBody>
      </p:sp>
      <p:graphicFrame>
        <p:nvGraphicFramePr>
          <p:cNvPr id="5" name="Table 4">
            <a:extLst>
              <a:ext uri="{FF2B5EF4-FFF2-40B4-BE49-F238E27FC236}">
                <a16:creationId xmlns:a16="http://schemas.microsoft.com/office/drawing/2014/main" id="{42BAE715-3DD6-44E4-9CDC-6D621D340CE6}"/>
              </a:ext>
            </a:extLst>
          </p:cNvPr>
          <p:cNvGraphicFramePr>
            <a:graphicFrameLocks noGrp="1"/>
          </p:cNvGraphicFramePr>
          <p:nvPr>
            <p:extLst>
              <p:ext uri="{D42A27DB-BD31-4B8C-83A1-F6EECF244321}">
                <p14:modId xmlns:p14="http://schemas.microsoft.com/office/powerpoint/2010/main" val="2194750772"/>
              </p:ext>
            </p:extLst>
          </p:nvPr>
        </p:nvGraphicFramePr>
        <p:xfrm>
          <a:off x="971549" y="1615016"/>
          <a:ext cx="10448925" cy="3784600"/>
        </p:xfrm>
        <a:graphic>
          <a:graphicData uri="http://schemas.openxmlformats.org/drawingml/2006/table">
            <a:tbl>
              <a:tblPr firstRow="1" bandRow="1">
                <a:tableStyleId>{5C22544A-7EE6-4342-B048-85BDC9FD1C3A}</a:tableStyleId>
              </a:tblPr>
              <a:tblGrid>
                <a:gridCol w="6705601">
                  <a:extLst>
                    <a:ext uri="{9D8B030D-6E8A-4147-A177-3AD203B41FA5}">
                      <a16:colId xmlns:a16="http://schemas.microsoft.com/office/drawing/2014/main" val="2270733939"/>
                    </a:ext>
                  </a:extLst>
                </a:gridCol>
                <a:gridCol w="3743324">
                  <a:extLst>
                    <a:ext uri="{9D8B030D-6E8A-4147-A177-3AD203B41FA5}">
                      <a16:colId xmlns:a16="http://schemas.microsoft.com/office/drawing/2014/main" val="11741988"/>
                    </a:ext>
                  </a:extLst>
                </a:gridCol>
              </a:tblGrid>
              <a:tr h="370840">
                <a:tc>
                  <a:txBody>
                    <a:bodyPr/>
                    <a:lstStyle/>
                    <a:p>
                      <a:r>
                        <a:rPr lang="en-US">
                          <a:solidFill>
                            <a:schemeClr val="tx1"/>
                          </a:solidFill>
                        </a:rPr>
                        <a:t>Obligation</a:t>
                      </a:r>
                    </a:p>
                  </a:txBody>
                  <a:tcPr/>
                </a:tc>
                <a:tc>
                  <a:txBody>
                    <a:bodyPr/>
                    <a:lstStyle/>
                    <a:p>
                      <a:r>
                        <a:rPr lang="en-US">
                          <a:solidFill>
                            <a:schemeClr val="tx1"/>
                          </a:solidFill>
                        </a:rPr>
                        <a:t>Performance</a:t>
                      </a:r>
                    </a:p>
                  </a:txBody>
                  <a:tcPr/>
                </a:tc>
                <a:extLst>
                  <a:ext uri="{0D108BD9-81ED-4DB2-BD59-A6C34878D82A}">
                    <a16:rowId xmlns:a16="http://schemas.microsoft.com/office/drawing/2014/main" val="3076856221"/>
                  </a:ext>
                </a:extLst>
              </a:tr>
              <a:tr h="370840">
                <a:tc>
                  <a:txBody>
                    <a:bodyPr/>
                    <a:lstStyle/>
                    <a:p>
                      <a:r>
                        <a:rPr lang="en-US" sz="2000" u="sng">
                          <a:solidFill>
                            <a:schemeClr val="tx1"/>
                          </a:solidFill>
                        </a:rPr>
                        <a:t>Offset additional costs </a:t>
                      </a:r>
                      <a:r>
                        <a:rPr lang="en-US" sz="2000">
                          <a:solidFill>
                            <a:schemeClr val="tx1"/>
                          </a:solidFill>
                        </a:rPr>
                        <a:t>of Bridge Waste transportation from $1.0 M in reserves</a:t>
                      </a:r>
                    </a:p>
                  </a:txBody>
                  <a:tcPr/>
                </a:tc>
                <a:tc>
                  <a:txBody>
                    <a:bodyPr/>
                    <a:lstStyle/>
                    <a:p>
                      <a:r>
                        <a:rPr lang="en-US" sz="2000">
                          <a:solidFill>
                            <a:schemeClr val="tx1"/>
                          </a:solidFill>
                        </a:rPr>
                        <a:t>Paid out $355,000 to date;</a:t>
                      </a:r>
                    </a:p>
                    <a:p>
                      <a:r>
                        <a:rPr lang="en-US" sz="2000">
                          <a:solidFill>
                            <a:schemeClr val="tx1"/>
                          </a:solidFill>
                        </a:rPr>
                        <a:t>Forecast paying $720,000 by COD</a:t>
                      </a:r>
                    </a:p>
                  </a:txBody>
                  <a:tcPr/>
                </a:tc>
                <a:extLst>
                  <a:ext uri="{0D108BD9-81ED-4DB2-BD59-A6C34878D82A}">
                    <a16:rowId xmlns:a16="http://schemas.microsoft.com/office/drawing/2014/main" val="3113019248"/>
                  </a:ext>
                </a:extLst>
              </a:tr>
              <a:tr h="370840">
                <a:tc>
                  <a:txBody>
                    <a:bodyPr/>
                    <a:lstStyle/>
                    <a:p>
                      <a:r>
                        <a:rPr lang="en-US" sz="2000" u="sng">
                          <a:solidFill>
                            <a:schemeClr val="tx1"/>
                          </a:solidFill>
                        </a:rPr>
                        <a:t>Pay allocable shares </a:t>
                      </a:r>
                      <a:r>
                        <a:rPr lang="en-US" sz="2000">
                          <a:solidFill>
                            <a:schemeClr val="tx1"/>
                          </a:solidFill>
                        </a:rPr>
                        <a:t>to Departing Municipalities</a:t>
                      </a:r>
                    </a:p>
                  </a:txBody>
                  <a:tcPr/>
                </a:tc>
                <a:tc>
                  <a:txBody>
                    <a:bodyPr/>
                    <a:lstStyle/>
                    <a:p>
                      <a:r>
                        <a:rPr lang="en-US" sz="2000">
                          <a:solidFill>
                            <a:schemeClr val="tx1"/>
                          </a:solidFill>
                        </a:rPr>
                        <a:t>Payments escrowed in April 2018; payments made in September 2018 after audit was completed</a:t>
                      </a:r>
                    </a:p>
                  </a:txBody>
                  <a:tcPr/>
                </a:tc>
                <a:extLst>
                  <a:ext uri="{0D108BD9-81ED-4DB2-BD59-A6C34878D82A}">
                    <a16:rowId xmlns:a16="http://schemas.microsoft.com/office/drawing/2014/main" val="649784305"/>
                  </a:ext>
                </a:extLst>
              </a:tr>
              <a:tr h="370840">
                <a:tc>
                  <a:txBody>
                    <a:bodyPr/>
                    <a:lstStyle/>
                    <a:p>
                      <a:r>
                        <a:rPr lang="en-US" sz="2000" u="sng">
                          <a:solidFill>
                            <a:schemeClr val="tx1"/>
                          </a:solidFill>
                        </a:rPr>
                        <a:t>Pay rebates </a:t>
                      </a:r>
                      <a:r>
                        <a:rPr lang="en-US" sz="2000">
                          <a:solidFill>
                            <a:schemeClr val="tx1"/>
                          </a:solidFill>
                        </a:rPr>
                        <a:t>to Joining Members</a:t>
                      </a:r>
                    </a:p>
                  </a:txBody>
                  <a:tcPr/>
                </a:tc>
                <a:tc>
                  <a:txBody>
                    <a:bodyPr/>
                    <a:lstStyle/>
                    <a:p>
                      <a:r>
                        <a:rPr lang="en-US" sz="2000">
                          <a:solidFill>
                            <a:schemeClr val="tx1"/>
                          </a:solidFill>
                        </a:rPr>
                        <a:t>Paid out $248,000 in 2</a:t>
                      </a:r>
                      <a:r>
                        <a:rPr lang="en-US" sz="2000" baseline="30000">
                          <a:solidFill>
                            <a:schemeClr val="tx1"/>
                          </a:solidFill>
                        </a:rPr>
                        <a:t>nd</a:t>
                      </a:r>
                      <a:r>
                        <a:rPr lang="en-US" sz="2000">
                          <a:solidFill>
                            <a:schemeClr val="tx1"/>
                          </a:solidFill>
                        </a:rPr>
                        <a:t> and 3</a:t>
                      </a:r>
                      <a:r>
                        <a:rPr lang="en-US" sz="2000" baseline="30000">
                          <a:solidFill>
                            <a:schemeClr val="tx1"/>
                          </a:solidFill>
                        </a:rPr>
                        <a:t>rd</a:t>
                      </a:r>
                      <a:r>
                        <a:rPr lang="en-US" sz="2000">
                          <a:solidFill>
                            <a:schemeClr val="tx1"/>
                          </a:solidFill>
                        </a:rPr>
                        <a:t> quarter 2018. Forecast paying $294,500 for next three quarters</a:t>
                      </a:r>
                    </a:p>
                  </a:txBody>
                  <a:tcPr/>
                </a:tc>
                <a:extLst>
                  <a:ext uri="{0D108BD9-81ED-4DB2-BD59-A6C34878D82A}">
                    <a16:rowId xmlns:a16="http://schemas.microsoft.com/office/drawing/2014/main" val="4132101365"/>
                  </a:ext>
                </a:extLst>
              </a:tr>
              <a:tr h="370840">
                <a:tc>
                  <a:txBody>
                    <a:bodyPr/>
                    <a:lstStyle/>
                    <a:p>
                      <a:r>
                        <a:rPr lang="en-US" sz="2000" u="sng">
                          <a:solidFill>
                            <a:schemeClr val="tx1"/>
                          </a:solidFill>
                        </a:rPr>
                        <a:t>Monitor </a:t>
                      </a:r>
                      <a:r>
                        <a:rPr lang="en-US" sz="2000">
                          <a:solidFill>
                            <a:schemeClr val="tx1"/>
                          </a:solidFill>
                        </a:rPr>
                        <a:t>performance and revenues, </a:t>
                      </a:r>
                      <a:r>
                        <a:rPr lang="en-US" sz="2000" u="sng">
                          <a:solidFill>
                            <a:schemeClr val="tx1"/>
                          </a:solidFill>
                        </a:rPr>
                        <a:t>and distribute rebates </a:t>
                      </a:r>
                      <a:r>
                        <a:rPr lang="en-US" sz="2000">
                          <a:solidFill>
                            <a:schemeClr val="tx1"/>
                          </a:solidFill>
                        </a:rPr>
                        <a:t>paid by Coastal</a:t>
                      </a:r>
                    </a:p>
                  </a:txBody>
                  <a:tcPr/>
                </a:tc>
                <a:tc>
                  <a:txBody>
                    <a:bodyPr/>
                    <a:lstStyle/>
                    <a:p>
                      <a:r>
                        <a:rPr lang="en-US" sz="2000">
                          <a:solidFill>
                            <a:schemeClr val="tx1"/>
                          </a:solidFill>
                        </a:rPr>
                        <a:t>Performance and revenue monitoring will begin after COD</a:t>
                      </a:r>
                    </a:p>
                  </a:txBody>
                  <a:tcPr/>
                </a:tc>
                <a:extLst>
                  <a:ext uri="{0D108BD9-81ED-4DB2-BD59-A6C34878D82A}">
                    <a16:rowId xmlns:a16="http://schemas.microsoft.com/office/drawing/2014/main" val="1667645439"/>
                  </a:ext>
                </a:extLst>
              </a:tr>
            </a:tbl>
          </a:graphicData>
        </a:graphic>
      </p:graphicFrame>
    </p:spTree>
    <p:extLst>
      <p:ext uri="{BB962C8B-B14F-4D97-AF65-F5344CB8AC3E}">
        <p14:creationId xmlns:p14="http://schemas.microsoft.com/office/powerpoint/2010/main" val="205321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38808"/>
            <a:ext cx="10515600" cy="1325563"/>
          </a:xfrm>
        </p:spPr>
        <p:txBody>
          <a:bodyPr>
            <a:normAutofit fontScale="90000"/>
          </a:bodyPr>
          <a:lstStyle/>
          <a:p>
            <a:r>
              <a:rPr lang="en-US" sz="4000"/>
              <a:t>MRC Reserve Funds</a:t>
            </a:r>
            <a:br>
              <a:rPr lang="en-US" sz="4000"/>
            </a:br>
            <a:r>
              <a:rPr lang="en-US" sz="3100"/>
              <a:t>George Aronson, Commonwealth Resource Management</a:t>
            </a:r>
          </a:p>
        </p:txBody>
      </p:sp>
      <p:sp>
        <p:nvSpPr>
          <p:cNvPr id="4" name="Slide Number Placeholder 3"/>
          <p:cNvSpPr>
            <a:spLocks noGrp="1"/>
          </p:cNvSpPr>
          <p:nvPr>
            <p:ph type="sldNum" sz="quarter" idx="12"/>
          </p:nvPr>
        </p:nvSpPr>
        <p:spPr/>
        <p:txBody>
          <a:bodyPr/>
          <a:lstStyle/>
          <a:p>
            <a:fld id="{CA138005-41CF-4CF9-83BB-05A88C96FE74}" type="slidenum">
              <a:rPr lang="en-US" smtClean="0"/>
              <a:pPr/>
              <a:t>9</a:t>
            </a:fld>
            <a:endParaRPr lang="en-US"/>
          </a:p>
        </p:txBody>
      </p:sp>
      <p:graphicFrame>
        <p:nvGraphicFramePr>
          <p:cNvPr id="7" name="Table 6">
            <a:extLst>
              <a:ext uri="{FF2B5EF4-FFF2-40B4-BE49-F238E27FC236}">
                <a16:creationId xmlns:a16="http://schemas.microsoft.com/office/drawing/2014/main" id="{7876D0D8-30C3-43C8-BCDA-E7F22E4E0806}"/>
              </a:ext>
            </a:extLst>
          </p:cNvPr>
          <p:cNvGraphicFramePr>
            <a:graphicFrameLocks noGrp="1"/>
          </p:cNvGraphicFramePr>
          <p:nvPr>
            <p:extLst/>
          </p:nvPr>
        </p:nvGraphicFramePr>
        <p:xfrm>
          <a:off x="742950" y="1569450"/>
          <a:ext cx="10610848" cy="4114940"/>
        </p:xfrm>
        <a:graphic>
          <a:graphicData uri="http://schemas.openxmlformats.org/drawingml/2006/table">
            <a:tbl>
              <a:tblPr firstRow="1" bandRow="1">
                <a:tableStyleId>{5C22544A-7EE6-4342-B048-85BDC9FD1C3A}</a:tableStyleId>
              </a:tblPr>
              <a:tblGrid>
                <a:gridCol w="1815407">
                  <a:extLst>
                    <a:ext uri="{9D8B030D-6E8A-4147-A177-3AD203B41FA5}">
                      <a16:colId xmlns:a16="http://schemas.microsoft.com/office/drawing/2014/main" val="3353819471"/>
                    </a:ext>
                  </a:extLst>
                </a:gridCol>
                <a:gridCol w="3657314">
                  <a:extLst>
                    <a:ext uri="{9D8B030D-6E8A-4147-A177-3AD203B41FA5}">
                      <a16:colId xmlns:a16="http://schemas.microsoft.com/office/drawing/2014/main" val="826710063"/>
                    </a:ext>
                  </a:extLst>
                </a:gridCol>
                <a:gridCol w="824883">
                  <a:extLst>
                    <a:ext uri="{9D8B030D-6E8A-4147-A177-3AD203B41FA5}">
                      <a16:colId xmlns:a16="http://schemas.microsoft.com/office/drawing/2014/main" val="4004422182"/>
                    </a:ext>
                  </a:extLst>
                </a:gridCol>
                <a:gridCol w="983205">
                  <a:extLst>
                    <a:ext uri="{9D8B030D-6E8A-4147-A177-3AD203B41FA5}">
                      <a16:colId xmlns:a16="http://schemas.microsoft.com/office/drawing/2014/main" val="687292452"/>
                    </a:ext>
                  </a:extLst>
                </a:gridCol>
                <a:gridCol w="3330039">
                  <a:extLst>
                    <a:ext uri="{9D8B030D-6E8A-4147-A177-3AD203B41FA5}">
                      <a16:colId xmlns:a16="http://schemas.microsoft.com/office/drawing/2014/main" val="3660428626"/>
                    </a:ext>
                  </a:extLst>
                </a:gridCol>
              </a:tblGrid>
              <a:tr h="365900">
                <a:tc>
                  <a:txBody>
                    <a:bodyPr/>
                    <a:lstStyle/>
                    <a:p>
                      <a:r>
                        <a:rPr lang="en-US">
                          <a:solidFill>
                            <a:schemeClr val="tx1"/>
                          </a:solidFill>
                        </a:rPr>
                        <a:t>Reserve Fund </a:t>
                      </a:r>
                    </a:p>
                  </a:txBody>
                  <a:tcPr/>
                </a:tc>
                <a:tc>
                  <a:txBody>
                    <a:bodyPr/>
                    <a:lstStyle/>
                    <a:p>
                      <a:r>
                        <a:rPr lang="en-US">
                          <a:solidFill>
                            <a:schemeClr val="tx1"/>
                          </a:solidFill>
                        </a:rPr>
                        <a:t>Commitment</a:t>
                      </a:r>
                    </a:p>
                  </a:txBody>
                  <a:tcPr/>
                </a:tc>
                <a:tc>
                  <a:txBody>
                    <a:bodyPr/>
                    <a:lstStyle/>
                    <a:p>
                      <a:r>
                        <a:rPr lang="en-US">
                          <a:solidFill>
                            <a:schemeClr val="tx1"/>
                          </a:solidFill>
                        </a:rPr>
                        <a:t>Spent</a:t>
                      </a:r>
                    </a:p>
                  </a:txBody>
                  <a:tcPr/>
                </a:tc>
                <a:tc>
                  <a:txBody>
                    <a:bodyPr/>
                    <a:lstStyle/>
                    <a:p>
                      <a:r>
                        <a:rPr lang="en-US">
                          <a:solidFill>
                            <a:schemeClr val="tx1"/>
                          </a:solidFill>
                        </a:rPr>
                        <a:t>Balance</a:t>
                      </a:r>
                    </a:p>
                  </a:txBody>
                  <a:tcPr/>
                </a:tc>
                <a:tc>
                  <a:txBody>
                    <a:bodyPr/>
                    <a:lstStyle/>
                    <a:p>
                      <a:r>
                        <a:rPr lang="en-US">
                          <a:solidFill>
                            <a:schemeClr val="tx1"/>
                          </a:solidFill>
                        </a:rPr>
                        <a:t>Source</a:t>
                      </a:r>
                    </a:p>
                  </a:txBody>
                  <a:tcPr/>
                </a:tc>
                <a:extLst>
                  <a:ext uri="{0D108BD9-81ED-4DB2-BD59-A6C34878D82A}">
                    <a16:rowId xmlns:a16="http://schemas.microsoft.com/office/drawing/2014/main" val="4111765800"/>
                  </a:ext>
                </a:extLst>
              </a:tr>
              <a:tr h="902220">
                <a:tc>
                  <a:txBody>
                    <a:bodyPr/>
                    <a:lstStyle/>
                    <a:p>
                      <a:r>
                        <a:rPr lang="en-US" sz="1800">
                          <a:solidFill>
                            <a:schemeClr val="tx1"/>
                          </a:solidFill>
                        </a:rPr>
                        <a:t>Building Reserve</a:t>
                      </a:r>
                    </a:p>
                  </a:txBody>
                  <a:tcPr/>
                </a:tc>
                <a:tc>
                  <a:txBody>
                    <a:bodyPr/>
                    <a:lstStyle/>
                    <a:p>
                      <a:r>
                        <a:rPr lang="en-US" sz="1800">
                          <a:solidFill>
                            <a:schemeClr val="tx1"/>
                          </a:solidFill>
                        </a:rPr>
                        <a:t>Maintain $7.0 M through Site Lease term</a:t>
                      </a:r>
                    </a:p>
                  </a:txBody>
                  <a:tcPr/>
                </a:tc>
                <a:tc>
                  <a:txBody>
                    <a:bodyPr/>
                    <a:lstStyle/>
                    <a:p>
                      <a:r>
                        <a:rPr lang="en-US" sz="1800">
                          <a:solidFill>
                            <a:schemeClr val="tx1"/>
                          </a:solidFill>
                        </a:rPr>
                        <a:t>Zero</a:t>
                      </a:r>
                    </a:p>
                  </a:txBody>
                  <a:tcPr/>
                </a:tc>
                <a:tc>
                  <a:txBody>
                    <a:bodyPr/>
                    <a:lstStyle/>
                    <a:p>
                      <a:r>
                        <a:rPr lang="en-US" sz="1800">
                          <a:solidFill>
                            <a:schemeClr val="tx1"/>
                          </a:solidFill>
                        </a:rPr>
                        <a:t>$7.0 M</a:t>
                      </a:r>
                    </a:p>
                  </a:txBody>
                  <a:tcPr/>
                </a:tc>
                <a:tc>
                  <a:txBody>
                    <a:bodyPr/>
                    <a:lstStyle/>
                    <a:p>
                      <a:r>
                        <a:rPr lang="en-US" sz="1800">
                          <a:solidFill>
                            <a:schemeClr val="tx1"/>
                          </a:solidFill>
                        </a:rPr>
                        <a:t>$4.0 in the Tip Fee Stabilization Fund; $3.0 M in the Cash Collateral Account (dual use)</a:t>
                      </a:r>
                    </a:p>
                  </a:txBody>
                  <a:tcPr/>
                </a:tc>
                <a:extLst>
                  <a:ext uri="{0D108BD9-81ED-4DB2-BD59-A6C34878D82A}">
                    <a16:rowId xmlns:a16="http://schemas.microsoft.com/office/drawing/2014/main" val="1540898210"/>
                  </a:ext>
                </a:extLst>
              </a:tr>
              <a:tr h="631554">
                <a:tc>
                  <a:txBody>
                    <a:bodyPr/>
                    <a:lstStyle/>
                    <a:p>
                      <a:r>
                        <a:rPr lang="en-US" sz="1800">
                          <a:solidFill>
                            <a:schemeClr val="tx1"/>
                          </a:solidFill>
                        </a:rPr>
                        <a:t>Delivery Assessment Fund</a:t>
                      </a:r>
                    </a:p>
                  </a:txBody>
                  <a:tcPr/>
                </a:tc>
                <a:tc>
                  <a:txBody>
                    <a:bodyPr/>
                    <a:lstStyle/>
                    <a:p>
                      <a:r>
                        <a:rPr lang="en-US" sz="1800">
                          <a:solidFill>
                            <a:schemeClr val="tx1"/>
                          </a:solidFill>
                        </a:rPr>
                        <a:t>Maintain $3.0 M through Master Waste Supply Agreement term</a:t>
                      </a:r>
                    </a:p>
                  </a:txBody>
                  <a:tcPr/>
                </a:tc>
                <a:tc>
                  <a:txBody>
                    <a:bodyPr/>
                    <a:lstStyle/>
                    <a:p>
                      <a:r>
                        <a:rPr lang="en-US" sz="1800">
                          <a:solidFill>
                            <a:schemeClr val="tx1"/>
                          </a:solidFill>
                        </a:rPr>
                        <a:t>Zero</a:t>
                      </a:r>
                    </a:p>
                  </a:txBody>
                  <a:tcPr/>
                </a:tc>
                <a:tc>
                  <a:txBody>
                    <a:bodyPr/>
                    <a:lstStyle/>
                    <a:p>
                      <a:r>
                        <a:rPr lang="en-US" sz="1800">
                          <a:solidFill>
                            <a:schemeClr val="tx1"/>
                          </a:solidFill>
                        </a:rPr>
                        <a:t>$3.0 M</a:t>
                      </a:r>
                    </a:p>
                  </a:txBody>
                  <a:tcPr/>
                </a:tc>
                <a:tc>
                  <a:txBody>
                    <a:bodyPr/>
                    <a:lstStyle/>
                    <a:p>
                      <a:r>
                        <a:rPr lang="en-US" sz="1800">
                          <a:solidFill>
                            <a:schemeClr val="tx1"/>
                          </a:solidFill>
                        </a:rPr>
                        <a:t>Cash Collateral Account (dual use)</a:t>
                      </a:r>
                    </a:p>
                  </a:txBody>
                  <a:tcPr/>
                </a:tc>
                <a:extLst>
                  <a:ext uri="{0D108BD9-81ED-4DB2-BD59-A6C34878D82A}">
                    <a16:rowId xmlns:a16="http://schemas.microsoft.com/office/drawing/2014/main" val="3211970032"/>
                  </a:ext>
                </a:extLst>
              </a:tr>
              <a:tr h="902220">
                <a:tc>
                  <a:txBody>
                    <a:bodyPr/>
                    <a:lstStyle/>
                    <a:p>
                      <a:r>
                        <a:rPr lang="en-US" sz="1800">
                          <a:solidFill>
                            <a:schemeClr val="tx1"/>
                          </a:solidFill>
                        </a:rPr>
                        <a:t>Closure Reserve Fund</a:t>
                      </a:r>
                    </a:p>
                  </a:txBody>
                  <a:tcPr/>
                </a:tc>
                <a:tc>
                  <a:txBody>
                    <a:bodyPr/>
                    <a:lstStyle/>
                    <a:p>
                      <a:r>
                        <a:rPr lang="en-US" sz="1800">
                          <a:solidFill>
                            <a:schemeClr val="tx1"/>
                          </a:solidFill>
                        </a:rPr>
                        <a:t>Maintain $1.167 M until complete; reconsider need in 2018</a:t>
                      </a:r>
                    </a:p>
                  </a:txBody>
                  <a:tcPr/>
                </a:tc>
                <a:tc>
                  <a:txBody>
                    <a:bodyPr/>
                    <a:lstStyle/>
                    <a:p>
                      <a:r>
                        <a:rPr lang="en-US" sz="1800">
                          <a:solidFill>
                            <a:schemeClr val="tx1"/>
                          </a:solidFill>
                        </a:rPr>
                        <a:t>$185 k</a:t>
                      </a:r>
                    </a:p>
                  </a:txBody>
                  <a:tcPr/>
                </a:tc>
                <a:tc>
                  <a:txBody>
                    <a:bodyPr/>
                    <a:lstStyle/>
                    <a:p>
                      <a:r>
                        <a:rPr lang="en-US" sz="1800">
                          <a:solidFill>
                            <a:schemeClr val="tx1"/>
                          </a:solidFill>
                        </a:rPr>
                        <a:t>$982 k</a:t>
                      </a:r>
                    </a:p>
                  </a:txBody>
                  <a:tcPr/>
                </a:tc>
                <a:tc>
                  <a:txBody>
                    <a:bodyPr/>
                    <a:lstStyle/>
                    <a:p>
                      <a:r>
                        <a:rPr lang="en-US" sz="1800">
                          <a:solidFill>
                            <a:schemeClr val="tx1"/>
                          </a:solidFill>
                        </a:rPr>
                        <a:t>Tip Fee Stabilization Fund and Custody Accounts – amounts will be re-allocated</a:t>
                      </a:r>
                    </a:p>
                  </a:txBody>
                  <a:tcPr/>
                </a:tc>
                <a:extLst>
                  <a:ext uri="{0D108BD9-81ED-4DB2-BD59-A6C34878D82A}">
                    <a16:rowId xmlns:a16="http://schemas.microsoft.com/office/drawing/2014/main" val="2428552029"/>
                  </a:ext>
                </a:extLst>
              </a:tr>
              <a:tr h="631554">
                <a:tc>
                  <a:txBody>
                    <a:bodyPr/>
                    <a:lstStyle/>
                    <a:p>
                      <a:r>
                        <a:rPr lang="en-US" sz="1800">
                          <a:solidFill>
                            <a:schemeClr val="tx1"/>
                          </a:solidFill>
                        </a:rPr>
                        <a:t>Bridge Waste Fund</a:t>
                      </a:r>
                    </a:p>
                  </a:txBody>
                  <a:tcPr/>
                </a:tc>
                <a:tc>
                  <a:txBody>
                    <a:bodyPr/>
                    <a:lstStyle/>
                    <a:p>
                      <a:r>
                        <a:rPr lang="en-US" sz="1800">
                          <a:solidFill>
                            <a:schemeClr val="tx1"/>
                          </a:solidFill>
                        </a:rPr>
                        <a:t>Set aside $1.0 M until COD, then return balance to Target Reserve</a:t>
                      </a:r>
                    </a:p>
                  </a:txBody>
                  <a:tcPr/>
                </a:tc>
                <a:tc>
                  <a:txBody>
                    <a:bodyPr/>
                    <a:lstStyle/>
                    <a:p>
                      <a:r>
                        <a:rPr lang="en-US" sz="1800">
                          <a:solidFill>
                            <a:schemeClr val="tx1"/>
                          </a:solidFill>
                        </a:rPr>
                        <a:t>$355 k</a:t>
                      </a:r>
                    </a:p>
                  </a:txBody>
                  <a:tcPr/>
                </a:tc>
                <a:tc>
                  <a:txBody>
                    <a:bodyPr/>
                    <a:lstStyle/>
                    <a:p>
                      <a:r>
                        <a:rPr lang="en-US" sz="1800">
                          <a:solidFill>
                            <a:schemeClr val="tx1"/>
                          </a:solidFill>
                        </a:rPr>
                        <a:t>$ 645 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Tip Fee Stabilization Fund and Custody Accounts</a:t>
                      </a:r>
                    </a:p>
                  </a:txBody>
                  <a:tcPr/>
                </a:tc>
                <a:extLst>
                  <a:ext uri="{0D108BD9-81ED-4DB2-BD59-A6C34878D82A}">
                    <a16:rowId xmlns:a16="http://schemas.microsoft.com/office/drawing/2014/main" val="4033346666"/>
                  </a:ext>
                </a:extLst>
              </a:tr>
              <a:tr h="631554">
                <a:tc>
                  <a:txBody>
                    <a:bodyPr/>
                    <a:lstStyle/>
                    <a:p>
                      <a:r>
                        <a:rPr lang="en-US" sz="1800">
                          <a:solidFill>
                            <a:schemeClr val="tx1"/>
                          </a:solidFill>
                        </a:rPr>
                        <a:t>Target Reserve Fund</a:t>
                      </a:r>
                    </a:p>
                  </a:txBody>
                  <a:tcPr/>
                </a:tc>
                <a:tc>
                  <a:txBody>
                    <a:bodyPr/>
                    <a:lstStyle/>
                    <a:p>
                      <a:r>
                        <a:rPr lang="en-US" sz="1800">
                          <a:solidFill>
                            <a:schemeClr val="tx1"/>
                          </a:solidFill>
                        </a:rPr>
                        <a:t>Distribute $1.5 M to Joining Members in 36 months after COD</a:t>
                      </a:r>
                    </a:p>
                  </a:txBody>
                  <a:tcPr/>
                </a:tc>
                <a:tc>
                  <a:txBody>
                    <a:bodyPr/>
                    <a:lstStyle/>
                    <a:p>
                      <a:r>
                        <a:rPr lang="en-US" sz="1800">
                          <a:solidFill>
                            <a:schemeClr val="tx1"/>
                          </a:solidFill>
                        </a:rPr>
                        <a:t>Zero</a:t>
                      </a:r>
                    </a:p>
                  </a:txBody>
                  <a:tcPr/>
                </a:tc>
                <a:tc>
                  <a:txBody>
                    <a:bodyPr/>
                    <a:lstStyle/>
                    <a:p>
                      <a:r>
                        <a:rPr lang="en-US" sz="1800">
                          <a:solidFill>
                            <a:schemeClr val="tx1"/>
                          </a:solidFill>
                        </a:rPr>
                        <a:t>$1.50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Tip Fee Stabilization Fund and Custody Accounts</a:t>
                      </a:r>
                    </a:p>
                  </a:txBody>
                  <a:tcPr/>
                </a:tc>
                <a:extLst>
                  <a:ext uri="{0D108BD9-81ED-4DB2-BD59-A6C34878D82A}">
                    <a16:rowId xmlns:a16="http://schemas.microsoft.com/office/drawing/2014/main" val="290084008"/>
                  </a:ext>
                </a:extLst>
              </a:tr>
            </a:tbl>
          </a:graphicData>
        </a:graphic>
      </p:graphicFrame>
    </p:spTree>
    <p:extLst>
      <p:ext uri="{BB962C8B-B14F-4D97-AF65-F5344CB8AC3E}">
        <p14:creationId xmlns:p14="http://schemas.microsoft.com/office/powerpoint/2010/main" val="1903326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9D919C2-8BFF-4D2D-92E0-07032C97C03E}" vid="{8C0E79DE-BE54-44A1-8502-000C84A0420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1460</Words>
  <Application>Microsoft Office PowerPoint</Application>
  <PresentationFormat>Widescreen</PresentationFormat>
  <Paragraphs>252</Paragraphs>
  <Slides>26</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5" baseType="lpstr">
      <vt:lpstr>Arial</vt:lpstr>
      <vt:lpstr>Arial Black</vt:lpstr>
      <vt:lpstr>Arial Narrow</vt:lpstr>
      <vt:lpstr>Calibri</vt:lpstr>
      <vt:lpstr>Calibri Light</vt:lpstr>
      <vt:lpstr>Segoe UI</vt:lpstr>
      <vt:lpstr>Office Theme</vt:lpstr>
      <vt:lpstr>1_Office Theme</vt:lpstr>
      <vt:lpstr>Worksheet</vt:lpstr>
      <vt:lpstr>MRC Annual Membership Meeting </vt:lpstr>
      <vt:lpstr>Welcome  Chip Reeves, MRC Board President </vt:lpstr>
      <vt:lpstr>Year Ahead | Challenges and Optimism   Chip Reeves, MRC Board President</vt:lpstr>
      <vt:lpstr>Year in Review Greg Lounder, MRC Executive Director</vt:lpstr>
      <vt:lpstr>Infrastructure Overview   Greg Lounder, MRC Executive Director</vt:lpstr>
      <vt:lpstr>Interim MSW Disposal Period Greg Lounder, MRC Executive Director </vt:lpstr>
      <vt:lpstr>MRC Financial Obligations to Joining Members George Aronson, Commonwealth Resource Management</vt:lpstr>
      <vt:lpstr>MRC Performance on Obligations George Aronson, Commonwealth Resource Management </vt:lpstr>
      <vt:lpstr>MRC Reserve Funds George Aronson, Commonwealth Resource Management</vt:lpstr>
      <vt:lpstr>Other MRC Obligations and Services George Aronson, Commonwealth Resource Management</vt:lpstr>
      <vt:lpstr>Treasurer’s Report  Sophie Wilson, MRC Board Treasurer </vt:lpstr>
      <vt:lpstr>Treasurer’s Report  Sophie Wilson, MRC Board Treasurer </vt:lpstr>
      <vt:lpstr>Election Update  Greg Lounder, MRC Executive Director</vt:lpstr>
      <vt:lpstr>Thank you, Gary!  </vt:lpstr>
      <vt:lpstr>PowerPoint Presentation</vt:lpstr>
      <vt:lpstr>PowerPoint Presentation</vt:lpstr>
      <vt:lpstr>PowerPoint Presentation</vt:lpstr>
      <vt:lpstr>3D Modeling of the “Wet End”</vt:lpstr>
      <vt:lpstr>PowerPoint Presentation</vt:lpstr>
      <vt:lpstr>PowerPoint Presentation</vt:lpstr>
      <vt:lpstr>PowerPoint Presentation</vt:lpstr>
      <vt:lpstr>PowerPoint Presentation</vt:lpstr>
      <vt:lpstr>PowerPoint Presentation</vt:lpstr>
      <vt:lpstr>PowerPoint Presentation</vt:lpstr>
      <vt:lpstr>Thank You!</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 Annual Membership Meeting</dc:title>
  <dc:creator>Jessamine Pottle</dc:creator>
  <cp:lastModifiedBy>Jessica Anderson</cp:lastModifiedBy>
  <cp:revision>8</cp:revision>
  <cp:lastPrinted>2018-12-05T22:04:19Z</cp:lastPrinted>
  <dcterms:created xsi:type="dcterms:W3CDTF">2018-11-27T19:35:00Z</dcterms:created>
  <dcterms:modified xsi:type="dcterms:W3CDTF">2018-12-17T17:17:29Z</dcterms:modified>
</cp:coreProperties>
</file>